
<file path=[Content_Types].xml><?xml version="1.0" encoding="utf-8"?>
<ns0:Types xmlns:ns0="http://schemas.openxmlformats.org/package/2006/content-types">
  <ns0:Default ContentType="application/x-fontdata" Extension="fntdata"/>
  <ns0:Default ContentType="image/jpeg" Extension="jpeg"/>
  <ns0:Default ContentType="video/mp4" Extension="mp4"/>
  <ns0:Default ContentType="image/png" Extension="png"/>
  <ns0:Default ContentType="application/vnd.openxmlformats-package.relationships+xml" Extension="rels"/>
  <ns0:Default ContentType="image/svg+xml" Extension="svg"/>
  <ns0:Default ContentType="application/xml" Extension="xml"/>
  <ns0:Override ContentType="application/vnd.openxmlformats-officedocument.presentationml.presentation.main+xml" PartName="/ppt/presentation.xml"/>
  <ns0:Override ContentType="application/vnd.openxmlformats-officedocument.presentationml.presProps+xml" PartName="/ppt/presProps.xml"/>
  <ns0:Override ContentType="application/vnd.openxmlformats-officedocument.presentationml.slideLayout+xml" PartName="/ppt/slideLayouts/slideLayout1.xml"/>
  <ns0:Override ContentType="application/vnd.openxmlformats-officedocument.presentationml.slideLayout+xml" PartName="/ppt/slideLayouts/slideLayout2.xml"/>
  <ns0:Override ContentType="application/vnd.openxmlformats-officedocument.presentationml.slideLayout+xml" PartName="/ppt/slideLayouts/slideLayout3.xml"/>
  <ns0:Override ContentType="application/vnd.openxmlformats-officedocument.presentationml.slideLayout+xml" PartName="/ppt/slideLayouts/slideLayout4.xml"/>
  <ns0:Override ContentType="application/vnd.openxmlformats-officedocument.presentationml.slideLayout+xml" PartName="/ppt/slideLayouts/slideLayout5.xml"/>
  <ns0:Override ContentType="application/vnd.openxmlformats-officedocument.presentationml.slideLayout+xml" PartName="/ppt/slideLayouts/slideLayout6.xml"/>
  <ns0:Override ContentType="application/vnd.openxmlformats-officedocument.presentationml.slideLayout+xml" PartName="/ppt/slideLayouts/slideLayout7.xml"/>
  <ns0:Override ContentType="application/vnd.openxmlformats-officedocument.presentationml.slideLayout+xml" PartName="/ppt/slideLayouts/slideLayout8.xml"/>
  <ns0:Override ContentType="application/vnd.openxmlformats-officedocument.presentationml.slideLayout+xml" PartName="/ppt/slideLayouts/slideLayout9.xml"/>
  <ns0:Override ContentType="application/vnd.openxmlformats-officedocument.presentationml.slideLayout+xml" PartName="/ppt/slideLayouts/slideLayout10.xml"/>
  <ns0:Override ContentType="application/vnd.openxmlformats-officedocument.presentationml.slideLayout+xml" PartName="/ppt/slideLayouts/slideLayout11.xml"/>
  <ns0:Override ContentType="application/vnd.openxmlformats-officedocument.presentationml.slideMaster+xml" PartName="/ppt/slideMasters/slideMaster1.xml"/>
  <ns0:Override ContentType="application/vnd.openxmlformats-officedocument.presentationml.slide+xml" PartName="/ppt/slides/slide1.xml"/>
  <ns0:Override ContentType="application/vnd.openxmlformats-officedocument.presentationml.slide+xml" PartName="/ppt/slides/slide2.xml"/>
  <ns0:Override ContentType="application/vnd.openxmlformats-officedocument.presentationml.slide+xml" PartName="/ppt/slides/slide3.xml"/>
  <ns0:Override ContentType="application/vnd.openxmlformats-officedocument.presentationml.slide+xml" PartName="/ppt/slides/slide4.xml"/>
  <ns0:Override ContentType="application/vnd.openxmlformats-officedocument.presentationml.slide+xml" PartName="/ppt/slides/slide5.xml"/>
  <ns0:Override ContentType="application/vnd.openxmlformats-officedocument.presentationml.slide+xml" PartName="/ppt/slides/slide6.xml"/>
  <ns0:Override ContentType="application/vnd.openxmlformats-officedocument.presentationml.slide+xml" PartName="/ppt/slides/slide7.xml"/>
  <ns0:Override ContentType="application/vnd.openxmlformats-officedocument.presentationml.slide+xml" PartName="/ppt/slides/slide8.xml"/>
  <ns0:Override ContentType="application/vnd.openxmlformats-officedocument.presentationml.slide+xml" PartName="/ppt/slides/slide9.xml"/>
  <ns0:Override ContentType="application/vnd.openxmlformats-officedocument.presentationml.slide+xml" PartName="/ppt/slides/slide10.xml"/>
  <ns0:Override ContentType="application/vnd.openxmlformats-officedocument.presentationml.slide+xml" PartName="/ppt/slides/slide11.xml"/>
  <ns0:Override ContentType="application/vnd.openxmlformats-officedocument.presentationml.slide+xml" PartName="/ppt/slides/slide12.xml"/>
  <ns0:Override ContentType="application/vnd.openxmlformats-officedocument.presentationml.slide+xml" PartName="/ppt/slides/slide13.xml"/>
  <ns0:Override ContentType="application/vnd.openxmlformats-officedocument.presentationml.tableStyles+xml" PartName="/ppt/tableStyles.xml"/>
  <ns0:Override ContentType="application/vnd.openxmlformats-officedocument.theme+xml" PartName="/ppt/theme/theme1.xml"/>
  <ns0:Override ContentType="application/vnd.openxmlformats-officedocument.theme+xml" PartName="/ppt/theme/theme2.xml"/>
  <ns0:Override ContentType="application/vnd.openxmlformats-officedocument.presentationml.viewProps+xml" PartName="/ppt/viewProps.xml"/>
</ns0:Types>
</file>

<file path=_rels/.rels><?xml version='1.0' encoding='utf-8'?>
<ns0:Relationships xmlns:ns0="http://schemas.openxmlformats.org/package/2006/relationships"><ns0:Relationship Id="rId1" Target="ppt/presentation.xml" Type="http://schemas.openxmlformats.org/officeDocument/2006/relationships/officeDocument" /></ns0: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22"/>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x="18288000" cy="10287000"/>
  <p:notesSz cx="6858000" cy="9144000"/>
  <p:embeddedFontLst>
    <p:embeddedFont>
      <p:font typeface="Bobby Jones Condensed Soft" charset="1" panose="00000000000000000000"/>
      <p:regular r:id="rId19"/>
    </p:embeddedFont>
    <p:embeddedFont>
      <p:font typeface="Jella" charset="1" panose="00000000000000000000"/>
      <p:regular r:id="rId20"/>
    </p:embeddedFont>
    <p:embeddedFont>
      <p:font typeface="Open Sans" charset="1" panose="020B0606030504020204"/>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ns0:Relationships xmlns:ns0="http://schemas.openxmlformats.org/package/2006/relationships"><ns0:Relationship Id="rId1" Target="slideMasters/slideMaster1.xml" Type="http://schemas.openxmlformats.org/officeDocument/2006/relationships/slideMaster" /><ns0:Relationship Id="rId10" Target="slides/slide5.xml" Type="http://schemas.openxmlformats.org/officeDocument/2006/relationships/slide" /><ns0:Relationship Id="rId11" Target="slides/slide6.xml" Type="http://schemas.openxmlformats.org/officeDocument/2006/relationships/slide" /><ns0:Relationship Id="rId12" Target="slides/slide7.xml" Type="http://schemas.openxmlformats.org/officeDocument/2006/relationships/slide" /><ns0:Relationship Id="rId13" Target="slides/slide8.xml" Type="http://schemas.openxmlformats.org/officeDocument/2006/relationships/slide" /><ns0:Relationship Id="rId14" Target="slides/slide9.xml" Type="http://schemas.openxmlformats.org/officeDocument/2006/relationships/slide" /><ns0:Relationship Id="rId15" Target="slides/slide10.xml" Type="http://schemas.openxmlformats.org/officeDocument/2006/relationships/slide" /><ns0:Relationship Id="rId16" Target="slides/slide11.xml" Type="http://schemas.openxmlformats.org/officeDocument/2006/relationships/slide" /><ns0:Relationship Id="rId17" Target="slides/slide12.xml" Type="http://schemas.openxmlformats.org/officeDocument/2006/relationships/slide" /><ns0:Relationship Id="rId18" Target="slides/slide13.xml" Type="http://schemas.openxmlformats.org/officeDocument/2006/relationships/slide" /><ns0:Relationship Id="rId19" Target="fonts/font19.fntdata" Type="http://schemas.openxmlformats.org/officeDocument/2006/relationships/font" /><ns0:Relationship Id="rId2" Target="presProps.xml" Type="http://schemas.openxmlformats.org/officeDocument/2006/relationships/presProps" /><ns0:Relationship Id="rId20" Target="fonts/font20.fntdata" Type="http://schemas.openxmlformats.org/officeDocument/2006/relationships/font" /><ns0:Relationship Id="rId21" Target="fonts/font21.fntdata" Type="http://schemas.openxmlformats.org/officeDocument/2006/relationships/font" /><ns0:Relationship Id="rId23" Target="theme/theme2.xml" Type="http://schemas.openxmlformats.org/officeDocument/2006/relationships/theme" /><ns0:Relationship Id="rId3" Target="viewProps.xml" Type="http://schemas.openxmlformats.org/officeDocument/2006/relationships/viewProps" /><ns0:Relationship Id="rId4" Target="theme/theme1.xml" Type="http://schemas.openxmlformats.org/officeDocument/2006/relationships/theme" /><ns0:Relationship Id="rId5" Target="tableStyles.xml" Type="http://schemas.openxmlformats.org/officeDocument/2006/relationships/tableStyles" /><ns0:Relationship Id="rId6" Target="slides/slide1.xml" Type="http://schemas.openxmlformats.org/officeDocument/2006/relationships/slide" /><ns0:Relationship Id="rId7" Target="slides/slide2.xml" Type="http://schemas.openxmlformats.org/officeDocument/2006/relationships/slide" /><ns0:Relationship Id="rId8" Target="slides/slide3.xml" Type="http://schemas.openxmlformats.org/officeDocument/2006/relationships/slide" /><ns0:Relationship Id="rId9" Target="slides/slide4.xml" Type="http://schemas.openxmlformats.org/officeDocument/2006/relationships/slide" /></ns0:Relationships>
</file>

<file path=ppt/notesMasters/_rels/notesMaster1.xml.rels><?xml version='1.0' encoding='utf-8'?>
<ns0:Relationships xmlns:ns0="http://schemas.openxmlformats.org/package/2006/relationships"><ns0:Relationship Id="rId1" Target="../theme/theme2.xml" Type="http://schemas.openxmlformats.org/officeDocument/2006/relationships/theme" /></ns0: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ns0:Relationships xmlns:ns0="http://schemas.openxmlformats.org/package/2006/relationships"><ns0:Relationship Id="rId1" Target="../slideMasters/slideMaster1.xml" Type="http://schemas.openxmlformats.org/officeDocument/2006/relationships/slideMaster" /></ns0:Relationships>
</file>

<file path=ppt/slideLayouts/_rels/slideLayout2.xml.rels><?xml version='1.0' encoding='utf-8'?>
<ns0:Relationships xmlns:ns0="http://schemas.openxmlformats.org/package/2006/relationships"><ns0:Relationship Id="rId1" Target="../slideMasters/slideMaster1.xml" Type="http://schemas.openxmlformats.org/officeDocument/2006/relationships/slideMaster" /></ns0:Relationships>
</file>

<file path=ppt/slideLayouts/_rels/slideLayout3.xml.rels><?xml version='1.0' encoding='utf-8'?>
<ns0:Relationships xmlns:ns0="http://schemas.openxmlformats.org/package/2006/relationships"><ns0:Relationship Id="rId1" Target="../slideMasters/slideMaster1.xml" Type="http://schemas.openxmlformats.org/officeDocument/2006/relationships/slideMaster" /></ns0:Relationships>
</file>

<file path=ppt/slideLayouts/_rels/slideLayout4.xml.rels><?xml version='1.0' encoding='utf-8'?>
<ns0:Relationships xmlns:ns0="http://schemas.openxmlformats.org/package/2006/relationships"><ns0:Relationship Id="rId1" Target="../slideMasters/slideMaster1.xml" Type="http://schemas.openxmlformats.org/officeDocument/2006/relationships/slideMaster" /></ns0:Relationships>
</file>

<file path=ppt/slideLayouts/_rels/slideLayout5.xml.rels><?xml version='1.0' encoding='utf-8'?>
<ns0:Relationships xmlns:ns0="http://schemas.openxmlformats.org/package/2006/relationships"><ns0:Relationship Id="rId1" Target="../slideMasters/slideMaster1.xml" Type="http://schemas.openxmlformats.org/officeDocument/2006/relationships/slideMaster" /></ns0:Relationships>
</file>

<file path=ppt/slideLayouts/_rels/slideLayout6.xml.rels><?xml version='1.0' encoding='utf-8'?>
<ns0:Relationships xmlns:ns0="http://schemas.openxmlformats.org/package/2006/relationships"><ns0:Relationship Id="rId1" Target="../slideMasters/slideMaster1.xml" Type="http://schemas.openxmlformats.org/officeDocument/2006/relationships/slideMaster" /></ns0:Relationships>
</file>

<file path=ppt/slideLayouts/_rels/slideLayout7.xml.rels><?xml version='1.0' encoding='utf-8'?>
<ns0:Relationships xmlns:ns0="http://schemas.openxmlformats.org/package/2006/relationships"><ns0:Relationship Id="rId1" Target="../slideMasters/slideMaster1.xml" Type="http://schemas.openxmlformats.org/officeDocument/2006/relationships/slideMaster" /></ns0:Relationships>
</file>

<file path=ppt/slideLayouts/_rels/slideLayout8.xml.rels><?xml version='1.0' encoding='utf-8'?>
<ns0:Relationships xmlns:ns0="http://schemas.openxmlformats.org/package/2006/relationships"><ns0:Relationship Id="rId1" Target="../slideMasters/slideMaster1.xml" Type="http://schemas.openxmlformats.org/officeDocument/2006/relationships/slideMaster" /></ns0:Relationships>
</file>

<file path=ppt/slideLayouts/_rels/slideLayout9.xml.rels><?xml version='1.0' encoding='utf-8'?>
<ns0:Relationships xmlns:ns0="http://schemas.openxmlformats.org/package/2006/relationships"><ns0:Relationship Id="rId1" Target="../slideMasters/slideMaster1.xml" Type="http://schemas.openxmlformats.org/officeDocument/2006/relationships/slideMaster" /></ns0:Relationships>
</file>

<file path=ppt/slideLayouts/_rels/slideLayout10.xml.rels><?xml version='1.0' encoding='utf-8'?>
<ns0:Relationships xmlns:ns0="http://schemas.openxmlformats.org/package/2006/relationships"><ns0:Relationship Id="rId1" Target="../slideMasters/slideMaster1.xml" Type="http://schemas.openxmlformats.org/officeDocument/2006/relationships/slideMaster" /></ns0:Relationships>
</file>

<file path=ppt/slideLayouts/_rels/slideLayout11.xml.rels><?xml version='1.0' encoding='utf-8'?>
<ns0:Relationships xmlns:ns0="http://schemas.openxmlformats.org/package/2006/relationships"><ns0:Relationship Id="rId1" Target="../slideMasters/slideMaster1.xml" Type="http://schemas.openxmlformats.org/officeDocument/2006/relationships/slideMaster" /></ns0: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ns0:Relationships xmlns:ns0="http://schemas.openxmlformats.org/package/2006/relationships"><ns0:Relationship Id="rId1" Target="../slideLayouts/slideLayout1.xml" Type="http://schemas.openxmlformats.org/officeDocument/2006/relationships/slideLayout" /><ns0:Relationship Id="rId10" Target="../slideLayouts/slideLayout10.xml" Type="http://schemas.openxmlformats.org/officeDocument/2006/relationships/slideLayout" /><ns0:Relationship Id="rId11" Target="../slideLayouts/slideLayout11.xml" Type="http://schemas.openxmlformats.org/officeDocument/2006/relationships/slideLayout" /><ns0:Relationship Id="rId12" Target="../theme/theme1.xml" Type="http://schemas.openxmlformats.org/officeDocument/2006/relationships/theme" /><ns0:Relationship Id="rId2" Target="../slideLayouts/slideLayout2.xml" Type="http://schemas.openxmlformats.org/officeDocument/2006/relationships/slideLayout" /><ns0:Relationship Id="rId3" Target="../slideLayouts/slideLayout3.xml" Type="http://schemas.openxmlformats.org/officeDocument/2006/relationships/slideLayout" /><ns0:Relationship Id="rId4" Target="../slideLayouts/slideLayout4.xml" Type="http://schemas.openxmlformats.org/officeDocument/2006/relationships/slideLayout" /><ns0:Relationship Id="rId5" Target="../slideLayouts/slideLayout5.xml" Type="http://schemas.openxmlformats.org/officeDocument/2006/relationships/slideLayout" /><ns0:Relationship Id="rId6" Target="../slideLayouts/slideLayout6.xml" Type="http://schemas.openxmlformats.org/officeDocument/2006/relationships/slideLayout" /><ns0:Relationship Id="rId7" Target="../slideLayouts/slideLayout7.xml" Type="http://schemas.openxmlformats.org/officeDocument/2006/relationships/slideLayout" /><ns0:Relationship Id="rId8" Target="../slideLayouts/slideLayout8.xml" Type="http://schemas.openxmlformats.org/officeDocument/2006/relationships/slideLayout" /><ns0:Relationship Id="rId9" Target="../slideLayouts/slideLayout9.xml" Type="http://schemas.openxmlformats.org/officeDocument/2006/relationships/slideLayout" /></ns0: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ns0:Relationships xmlns:ns0="http://schemas.openxmlformats.org/package/2006/relationships"><ns0:Relationship Id="rId1" Target="../slideLayouts/slideLayout7.xml" Type="http://schemas.openxmlformats.org/officeDocument/2006/relationships/slideLayout" /><ns0:Relationship Id="rId2" Target="../media/image1.png" Type="http://schemas.openxmlformats.org/officeDocument/2006/relationships/image" /><ns0:Relationship Id="rId3" Target="../media/image2.png" Type="http://schemas.openxmlformats.org/officeDocument/2006/relationships/image" /><ns0:Relationship Id="rId4" Target="../media/image3.svg" Type="http://schemas.openxmlformats.org/officeDocument/2006/relationships/image" /><ns0:Relationship Id="rId5" Target="../media/image4.png" Type="http://schemas.openxmlformats.org/officeDocument/2006/relationships/image" /><ns0:Relationship Id="rId6" Target="../media/image5.svg" Type="http://schemas.openxmlformats.org/officeDocument/2006/relationships/image" /></ns0:Relationships>
</file>

<file path=ppt/slides/_rels/slide2.xml.rels><?xml version='1.0' encoding='utf-8'?>
<ns0:Relationships xmlns:ns0="http://schemas.openxmlformats.org/package/2006/relationships"><ns0:Relationship Id="rId1" Target="../slideLayouts/slideLayout7.xml" Type="http://schemas.openxmlformats.org/officeDocument/2006/relationships/slideLayout" /><ns0:Relationship Id="rId10" Target="../media/image10.svg" Type="http://schemas.openxmlformats.org/officeDocument/2006/relationships/image" /><ns0:Relationship Id="rId2" Target="../media/image2.png" Type="http://schemas.openxmlformats.org/officeDocument/2006/relationships/image" /><ns0:Relationship Id="rId3" Target="../media/image3.svg" Type="http://schemas.openxmlformats.org/officeDocument/2006/relationships/image" /><ns0:Relationship Id="rId4" Target="../media/image4.png" Type="http://schemas.openxmlformats.org/officeDocument/2006/relationships/image" /><ns0:Relationship Id="rId5" Target="../media/image5.svg" Type="http://schemas.openxmlformats.org/officeDocument/2006/relationships/image" /><ns0:Relationship Id="rId6" Target="../media/image6.png" Type="http://schemas.openxmlformats.org/officeDocument/2006/relationships/image" /><ns0:Relationship Id="rId7" Target="../media/image7.png" Type="http://schemas.openxmlformats.org/officeDocument/2006/relationships/image" /><ns0:Relationship Id="rId8" Target="../media/image8.png" Type="http://schemas.openxmlformats.org/officeDocument/2006/relationships/image" /><ns0:Relationship Id="rId9" Target="../media/image9.png" Type="http://schemas.openxmlformats.org/officeDocument/2006/relationships/image" /></ns0:Relationships>
</file>

<file path=ppt/slides/_rels/slide3.xml.rels><?xml version='1.0' encoding='utf-8'?>
<ns0:Relationships xmlns:ns0="http://schemas.openxmlformats.org/package/2006/relationships"><ns0:Relationship Id="rId1" Target="../slideLayouts/slideLayout7.xml" Type="http://schemas.openxmlformats.org/officeDocument/2006/relationships/slideLayout" /><ns0:Relationship Id="rId2" Target="../media/image2.png" Type="http://schemas.openxmlformats.org/officeDocument/2006/relationships/image" /><ns0:Relationship Id="rId3" Target="../media/image3.svg" Type="http://schemas.openxmlformats.org/officeDocument/2006/relationships/image" /><ns0:Relationship Id="rId4" Target="../media/image4.png" Type="http://schemas.openxmlformats.org/officeDocument/2006/relationships/image" /><ns0:Relationship Id="rId5" Target="../media/image5.svg" Type="http://schemas.openxmlformats.org/officeDocument/2006/relationships/image" /><ns0:Relationship Id="rId6" Target="../media/image11.png" Type="http://schemas.openxmlformats.org/officeDocument/2006/relationships/image" /></ns0:Relationships>
</file>

<file path=ppt/slides/_rels/slide4.xml.rels><?xml version='1.0' encoding='utf-8'?>
<ns0:Relationships xmlns:ns0="http://schemas.openxmlformats.org/package/2006/relationships"><ns0:Relationship Id="rId1" Target="../slideLayouts/slideLayout7.xml" Type="http://schemas.openxmlformats.org/officeDocument/2006/relationships/slideLayout" /><ns0:Relationship Id="rId10" Target="../media/image15.png" Type="http://schemas.openxmlformats.org/officeDocument/2006/relationships/image" /><ns0:Relationship Id="rId2" Target="../media/image2.png" Type="http://schemas.openxmlformats.org/officeDocument/2006/relationships/image" /><ns0:Relationship Id="rId3" Target="../media/image3.svg" Type="http://schemas.openxmlformats.org/officeDocument/2006/relationships/image" /><ns0:Relationship Id="rId4" Target="../media/image4.png" Type="http://schemas.openxmlformats.org/officeDocument/2006/relationships/image" /><ns0:Relationship Id="rId5" Target="../media/image5.svg" Type="http://schemas.openxmlformats.org/officeDocument/2006/relationships/image" /><ns0:Relationship Id="rId6" Target="../media/image11.png" Type="http://schemas.openxmlformats.org/officeDocument/2006/relationships/image" /><ns0:Relationship Id="rId7" Target="../media/image12.png" Type="http://schemas.openxmlformats.org/officeDocument/2006/relationships/image" /><ns0:Relationship Id="rId8" Target="../media/image13.png" Type="http://schemas.openxmlformats.org/officeDocument/2006/relationships/image" /><ns0:Relationship Id="rId9" Target="../media/image14.svg" Type="http://schemas.openxmlformats.org/officeDocument/2006/relationships/image" /></ns0:Relationships>
</file>

<file path=ppt/slides/_rels/slide5.xml.rels><?xml version='1.0' encoding='utf-8'?>
<ns0:Relationships xmlns:ns0="http://schemas.openxmlformats.org/package/2006/relationships"><ns0:Relationship Id="rId1" Target="../slideLayouts/slideLayout7.xml" Type="http://schemas.openxmlformats.org/officeDocument/2006/relationships/slideLayout" /><ns0:Relationship Id="rId2" Target="../media/image2.png" Type="http://schemas.openxmlformats.org/officeDocument/2006/relationships/image" /><ns0:Relationship Id="rId3" Target="../media/image3.svg" Type="http://schemas.openxmlformats.org/officeDocument/2006/relationships/image" /><ns0:Relationship Id="rId4" Target="../media/image4.png" Type="http://schemas.openxmlformats.org/officeDocument/2006/relationships/image" /><ns0:Relationship Id="rId5" Target="../media/image5.svg" Type="http://schemas.openxmlformats.org/officeDocument/2006/relationships/image" /><ns0:Relationship Id="rId6" Target="../media/image16.jpeg" Type="http://schemas.openxmlformats.org/officeDocument/2006/relationships/image" /><ns0:Relationship Id="rId7" Target="../media/image17.jpeg" Type="http://schemas.openxmlformats.org/officeDocument/2006/relationships/image" /><ns0:Relationship Id="rId8" Target="../media/image18.png" Type="http://schemas.openxmlformats.org/officeDocument/2006/relationships/image" /><ns0:Relationship Id="rId9" Target="../media/image19.jpeg" Type="http://schemas.openxmlformats.org/officeDocument/2006/relationships/image" /></ns0:Relationships>
</file>

<file path=ppt/slides/_rels/slide6.xml.rels><?xml version='1.0' encoding='utf-8'?>
<ns0:Relationships xmlns:ns0="http://schemas.openxmlformats.org/package/2006/relationships"><ns0:Relationship Id="rId1" Target="../slideLayouts/slideLayout7.xml" Type="http://schemas.openxmlformats.org/officeDocument/2006/relationships/slideLayout" /><ns0:Relationship Id="rId2" Target="../media/image2.png" Type="http://schemas.openxmlformats.org/officeDocument/2006/relationships/image" /><ns0:Relationship Id="rId3" Target="../media/image3.svg" Type="http://schemas.openxmlformats.org/officeDocument/2006/relationships/image" /><ns0:Relationship Id="rId4" Target="../media/image4.png" Type="http://schemas.openxmlformats.org/officeDocument/2006/relationships/image" /><ns0:Relationship Id="rId5" Target="../media/image5.svg" Type="http://schemas.openxmlformats.org/officeDocument/2006/relationships/image" /><ns0:Relationship Id="rId6" Target="../media/image20.png" Type="http://schemas.openxmlformats.org/officeDocument/2006/relationships/image" /><ns0:Relationship Id="rId7" Target="../media/image21.jpeg" Type="http://schemas.openxmlformats.org/officeDocument/2006/relationships/image" /></ns0:Relationships>
</file>

<file path=ppt/slides/_rels/slide7.xml.rels><?xml version='1.0' encoding='utf-8'?>
<ns0:Relationships xmlns:ns0="http://schemas.openxmlformats.org/package/2006/relationships"><ns0:Relationship Id="rId1" Target="../slideLayouts/slideLayout7.xml" Type="http://schemas.openxmlformats.org/officeDocument/2006/relationships/slideLayout" /><ns0:Relationship Id="rId2" Target="../media/image2.png" Type="http://schemas.openxmlformats.org/officeDocument/2006/relationships/image" /><ns0:Relationship Id="rId3" Target="../media/image3.svg" Type="http://schemas.openxmlformats.org/officeDocument/2006/relationships/image" /><ns0:Relationship Id="rId4" Target="../media/image4.png" Type="http://schemas.openxmlformats.org/officeDocument/2006/relationships/image" /><ns0:Relationship Id="rId5" Target="../media/image5.svg" Type="http://schemas.openxmlformats.org/officeDocument/2006/relationships/image" /><ns0:Relationship Id="rId6" Target="../media/image22.jpeg" Type="http://schemas.openxmlformats.org/officeDocument/2006/relationships/image" /><ns0:Relationship Id="rId7" Target="../media/image23.jpeg" Type="http://schemas.openxmlformats.org/officeDocument/2006/relationships/image" /><ns0:Relationship Id="rId8" Target="../media/image11.png" Type="http://schemas.openxmlformats.org/officeDocument/2006/relationships/image" /><ns0:Relationship Id="rId9" Target="../media/image24.png" Type="http://schemas.openxmlformats.org/officeDocument/2006/relationships/image" /></ns0:Relationships>
</file>

<file path=ppt/slides/_rels/slide8.xml.rels><?xml version='1.0' encoding='utf-8'?>
<ns0:Relationships xmlns:ns0="http://schemas.openxmlformats.org/package/2006/relationships"><ns0:Relationship Id="rId1" Target="../slideLayouts/slideLayout7.xml" Type="http://schemas.openxmlformats.org/officeDocument/2006/relationships/slideLayout" /><ns0:Relationship Id="rId10" Target="../media/VAHISs62gP0.mp4" Type="http://schemas.microsoft.com/office/2007/relationships/media" /><ns0:Relationship Id="rId2" Target="../media/image2.png" Type="http://schemas.openxmlformats.org/officeDocument/2006/relationships/image" /><ns0:Relationship Id="rId3" Target="../media/image3.svg" Type="http://schemas.openxmlformats.org/officeDocument/2006/relationships/image" /><ns0:Relationship Id="rId4" Target="../media/image4.png" Type="http://schemas.openxmlformats.org/officeDocument/2006/relationships/image" /><ns0:Relationship Id="rId5" Target="../media/image5.svg" Type="http://schemas.openxmlformats.org/officeDocument/2006/relationships/image" /><ns0:Relationship Id="rId6" Target="../media/image20.png" Type="http://schemas.openxmlformats.org/officeDocument/2006/relationships/image" /><ns0:Relationship Id="rId7" Target="../media/image25.png" Type="http://schemas.openxmlformats.org/officeDocument/2006/relationships/image" /><ns0:Relationship Id="rId8" Target="../media/image26.jpeg" Type="http://schemas.openxmlformats.org/officeDocument/2006/relationships/image" /><ns0:Relationship Id="rId9" Target="../media/VAHISs62gP0.mp4" Type="http://schemas.openxmlformats.org/officeDocument/2006/relationships/video" /></ns0:Relationships>
</file>

<file path=ppt/slides/_rels/slide9.xml.rels><?xml version='1.0' encoding='utf-8'?>
<ns0:Relationships xmlns:ns0="http://schemas.openxmlformats.org/package/2006/relationships"><ns0:Relationship Id="rId1" Target="../slideLayouts/slideLayout7.xml" Type="http://schemas.openxmlformats.org/officeDocument/2006/relationships/slideLayout" /><ns0:Relationship Id="rId10" Target="../media/image31.jpeg" Type="http://schemas.openxmlformats.org/officeDocument/2006/relationships/image" /><ns0:Relationship Id="rId2" Target="../media/image2.png" Type="http://schemas.openxmlformats.org/officeDocument/2006/relationships/image" /><ns0:Relationship Id="rId3" Target="../media/image3.svg" Type="http://schemas.openxmlformats.org/officeDocument/2006/relationships/image" /><ns0:Relationship Id="rId4" Target="../media/image4.png" Type="http://schemas.openxmlformats.org/officeDocument/2006/relationships/image" /><ns0:Relationship Id="rId5" Target="../media/image5.svg" Type="http://schemas.openxmlformats.org/officeDocument/2006/relationships/image" /><ns0:Relationship Id="rId6" Target="../media/image27.png" Type="http://schemas.openxmlformats.org/officeDocument/2006/relationships/image" /><ns0:Relationship Id="rId7" Target="../media/image28.jpeg" Type="http://schemas.openxmlformats.org/officeDocument/2006/relationships/image" /><ns0:Relationship Id="rId8" Target="../media/image29.jpeg" Type="http://schemas.openxmlformats.org/officeDocument/2006/relationships/image" /><ns0:Relationship Id="rId9" Target="../media/image30.png" Type="http://schemas.openxmlformats.org/officeDocument/2006/relationships/image" /></ns0:Relationships>
</file>

<file path=ppt/slides/_rels/slide10.xml.rels><?xml version='1.0' encoding='utf-8'?>
<ns0:Relationships xmlns:ns0="http://schemas.openxmlformats.org/package/2006/relationships"><ns0:Relationship Id="rId1" Target="../slideLayouts/slideLayout7.xml" Type="http://schemas.openxmlformats.org/officeDocument/2006/relationships/slideLayout" /><ns0:Relationship Id="rId2" Target="../media/image32.png" Type="http://schemas.openxmlformats.org/officeDocument/2006/relationships/image" /><ns0:Relationship Id="rId3" Target="../media/image18.png" Type="http://schemas.openxmlformats.org/officeDocument/2006/relationships/image" /></ns0:Relationships>
</file>

<file path=ppt/slides/_rels/slide11.xml.rels><?xml version='1.0' encoding='utf-8'?>
<ns0:Relationships xmlns:ns0="http://schemas.openxmlformats.org/package/2006/relationships"><ns0:Relationship Id="rId1" Target="../slideLayouts/slideLayout7.xml" Type="http://schemas.openxmlformats.org/officeDocument/2006/relationships/slideLayout" /><ns0:Relationship Id="rId3" Target="../media/image32.png" Type="http://schemas.openxmlformats.org/officeDocument/2006/relationships/image" /><ns0:Relationship Id="rId4" Target="../media/image18.png" Type="http://schemas.openxmlformats.org/officeDocument/2006/relationships/image" /></ns0:Relationships>
</file>

<file path=ppt/slides/_rels/slide12.xml.rels><?xml version='1.0' encoding='utf-8'?>
<ns0:Relationships xmlns:ns0="http://schemas.openxmlformats.org/package/2006/relationships"><ns0:Relationship Id="rId1" Target="../slideLayouts/slideLayout7.xml" Type="http://schemas.openxmlformats.org/officeDocument/2006/relationships/slideLayout" /><ns0:Relationship Id="rId2" Target="../media/image2.png" Type="http://schemas.openxmlformats.org/officeDocument/2006/relationships/image" /><ns0:Relationship Id="rId3" Target="../media/image3.svg" Type="http://schemas.openxmlformats.org/officeDocument/2006/relationships/image" /><ns0:Relationship Id="rId4" Target="../media/image4.png" Type="http://schemas.openxmlformats.org/officeDocument/2006/relationships/image" /><ns0:Relationship Id="rId5" Target="../media/image5.svg" Type="http://schemas.openxmlformats.org/officeDocument/2006/relationships/image" /><ns0:Relationship Id="rId6" Target="../media/image27.png" Type="http://schemas.openxmlformats.org/officeDocument/2006/relationships/image" /></ns0:Relationships>
</file>

<file path=ppt/slides/_rels/slide13.xml.rels><?xml version='1.0' encoding='utf-8'?>
<ns0:Relationships xmlns:ns0="http://schemas.openxmlformats.org/package/2006/relationships"><ns0:Relationship Id="rId1" Target="../slideLayouts/slideLayout7.xml" Type="http://schemas.openxmlformats.org/officeDocument/2006/relationships/slideLayout" /><ns0:Relationship Id="rId2" Target="../media/image2.png" Type="http://schemas.openxmlformats.org/officeDocument/2006/relationships/image" /><ns0:Relationship Id="rId3" Target="../media/image3.svg" Type="http://schemas.openxmlformats.org/officeDocument/2006/relationships/image" /><ns0:Relationship Id="rId4" Target="../media/image4.png" Type="http://schemas.openxmlformats.org/officeDocument/2006/relationships/image" /><ns0:Relationship Id="rId5" Target="../media/image5.svg" Type="http://schemas.openxmlformats.org/officeDocument/2006/relationships/image" /><ns0:Relationship Id="rId6" Target="../media/image33.png" Type="http://schemas.openxmlformats.org/officeDocument/2006/relationships/image" /></ns0: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AF6D4"/>
        </a:solidFill>
      </p:bgPr>
    </p:bg>
    <p:spTree>
      <p:nvGrpSpPr>
        <p:cNvPr id="1" name=""/>
        <p:cNvGrpSpPr/>
        <p:nvPr/>
      </p:nvGrpSpPr>
      <p:grpSpPr>
        <a:xfrm>
          <a:off x="0" y="0"/>
          <a:ext cx="0" cy="0"/>
          <a:chOff x="0" y="0"/>
          <a:chExt cx="0" cy="0"/>
        </a:xfrm>
      </p:grpSpPr>
      <p:sp>
        <p:nvSpPr>
          <p:cNvPr name="Freeform 2" id="2"/>
          <p:cNvSpPr/>
          <p:nvPr/>
        </p:nvSpPr>
        <p:spPr>
          <a:xfrm flipH="false" flipV="false" rot="0">
            <a:off x="552380" y="655169"/>
            <a:ext cx="5430461" cy="8585709"/>
          </a:xfrm>
          <a:custGeom>
            <a:avLst/>
            <a:gdLst/>
            <a:ahLst/>
            <a:cxnLst/>
            <a:rect r="r" b="b" t="t" l="l"/>
            <a:pathLst>
              <a:path h="8585709" w="5430461">
                <a:moveTo>
                  <a:pt x="0" y="0"/>
                </a:moveTo>
                <a:lnTo>
                  <a:pt x="5430461" y="0"/>
                </a:lnTo>
                <a:lnTo>
                  <a:pt x="5430461" y="8585709"/>
                </a:lnTo>
                <a:lnTo>
                  <a:pt x="0" y="8585709"/>
                </a:lnTo>
                <a:lnTo>
                  <a:pt x="0" y="0"/>
                </a:lnTo>
                <a:close/>
              </a:path>
            </a:pathLst>
          </a:custGeom>
          <a:blipFill>
            <a:blip r:embed="rId2"/>
            <a:stretch>
              <a:fillRect l="0" t="0" r="0" b="0"/>
            </a:stretch>
          </a:blipFill>
        </p:spPr>
      </p:sp>
      <p:sp>
        <p:nvSpPr>
          <p:cNvPr name="Freeform 3" id="3"/>
          <p:cNvSpPr/>
          <p:nvPr/>
        </p:nvSpPr>
        <p:spPr>
          <a:xfrm flipH="false" flipV="false" rot="0">
            <a:off x="16022789" y="8920583"/>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1329709">
            <a:off x="5822328" y="-420503"/>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15815797" y="-798152"/>
            <a:ext cx="2887007" cy="2430335"/>
          </a:xfrm>
          <a:custGeom>
            <a:avLst/>
            <a:gdLst/>
            <a:ahLst/>
            <a:cxnLst/>
            <a:rect r="r" b="b" t="t" l="l"/>
            <a:pathLst>
              <a:path h="2430335" w="2887007">
                <a:moveTo>
                  <a:pt x="0" y="0"/>
                </a:moveTo>
                <a:lnTo>
                  <a:pt x="2887006" y="0"/>
                </a:lnTo>
                <a:lnTo>
                  <a:pt x="2887006" y="2430334"/>
                </a:lnTo>
                <a:lnTo>
                  <a:pt x="0" y="243033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6" id="6"/>
          <p:cNvSpPr/>
          <p:nvPr/>
        </p:nvSpPr>
        <p:spPr>
          <a:xfrm flipH="false" flipV="false" rot="-1329709">
            <a:off x="10025191" y="1176397"/>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7" id="7"/>
          <p:cNvSpPr/>
          <p:nvPr/>
        </p:nvSpPr>
        <p:spPr>
          <a:xfrm flipH="false" flipV="false" rot="-1329709">
            <a:off x="15333390" y="3524426"/>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8" id="8"/>
          <p:cNvSpPr/>
          <p:nvPr/>
        </p:nvSpPr>
        <p:spPr>
          <a:xfrm flipH="false" flipV="false" rot="-1329709">
            <a:off x="12236935" y="8269726"/>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9" id="9"/>
          <p:cNvSpPr/>
          <p:nvPr/>
        </p:nvSpPr>
        <p:spPr>
          <a:xfrm flipH="false" flipV="false" rot="-1329709">
            <a:off x="5822328" y="7844911"/>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0" id="10"/>
          <p:cNvSpPr/>
          <p:nvPr/>
        </p:nvSpPr>
        <p:spPr>
          <a:xfrm flipH="false" flipV="false" rot="-1329709">
            <a:off x="-482407" y="7844911"/>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1" id="11"/>
          <p:cNvSpPr/>
          <p:nvPr/>
        </p:nvSpPr>
        <p:spPr>
          <a:xfrm flipH="false" flipV="false" rot="-1329709">
            <a:off x="-482407" y="1638623"/>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12" id="12"/>
          <p:cNvSpPr txBox="true"/>
          <p:nvPr/>
        </p:nvSpPr>
        <p:spPr>
          <a:xfrm rot="0">
            <a:off x="6304736" y="4266724"/>
            <a:ext cx="10216363" cy="2692407"/>
          </a:xfrm>
          <a:prstGeom prst="rect">
            <a:avLst/>
          </a:prstGeom>
        </p:spPr>
        <p:txBody>
          <a:bodyPr anchor="t" rtlCol="false" tIns="0" lIns="0" bIns="0" rIns="0">
            <a:spAutoFit/>
          </a:bodyPr>
          <a:lstStyle/>
          <a:p>
            <a:pPr algn="just">
              <a:lnSpc>
                <a:spcPts val="21699"/>
              </a:lnSpc>
            </a:pPr>
            <a:r>
              <a:rPr lang="en-US" sz="15499">
                <a:solidFill>
                  <a:srgbClr val="06340A"/>
                </a:solidFill>
                <a:latin typeface="Bobby Jones Condensed Soft"/>
                <a:ea typeface="Bobby Jones Condensed Soft"/>
                <a:cs typeface="Bobby Jones Condensed Soft"/>
                <a:sym typeface="Bobby Jones Condensed Soft"/>
              </a:rPr>
              <a:t>Presentation </a:t>
            </a:r>
          </a:p>
        </p:txBody>
      </p:sp>
      <p:sp>
        <p:nvSpPr>
          <p:cNvPr name="TextBox 13" id="13"/>
          <p:cNvSpPr txBox="true"/>
          <p:nvPr/>
        </p:nvSpPr>
        <p:spPr>
          <a:xfrm rot="0">
            <a:off x="6778499" y="7006756"/>
            <a:ext cx="4350895" cy="497205"/>
          </a:xfrm>
          <a:prstGeom prst="rect">
            <a:avLst/>
          </a:prstGeom>
        </p:spPr>
        <p:txBody>
          <a:bodyPr anchor="t" rtlCol="false" tIns="0" lIns="0" bIns="0" rIns="0">
            <a:spAutoFit/>
          </a:bodyPr>
          <a:lstStyle/>
          <a:p>
            <a:pPr algn="l" marL="0" indent="0" lvl="0">
              <a:lnSpc>
                <a:spcPts val="3780"/>
              </a:lnSpc>
              <a:spcBef>
                <a:spcPct val="0"/>
              </a:spcBef>
            </a:pPr>
            <a:r>
              <a:rPr lang="en-US" sz="3600">
                <a:solidFill>
                  <a:srgbClr val="06340A"/>
                </a:solidFill>
                <a:latin typeface="Bobby Jones Condensed Soft"/>
                <a:ea typeface="Bobby Jones Condensed Soft"/>
                <a:cs typeface="Bobby Jones Condensed Soft"/>
                <a:sym typeface="Bobby Jones Condensed Soft"/>
              </a:rPr>
              <a:t>Hunter and Veda</a:t>
            </a:r>
          </a:p>
        </p:txBody>
      </p:sp>
      <p:sp>
        <p:nvSpPr>
          <p:cNvPr name="Freeform 14" id="14"/>
          <p:cNvSpPr/>
          <p:nvPr/>
        </p:nvSpPr>
        <p:spPr>
          <a:xfrm flipH="false" flipV="false" rot="-1329709">
            <a:off x="17805593" y="6263215"/>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5" id="15"/>
          <p:cNvSpPr/>
          <p:nvPr/>
        </p:nvSpPr>
        <p:spPr>
          <a:xfrm flipH="false" flipV="false" rot="0">
            <a:off x="-621795" y="-1401635"/>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16" id="16"/>
          <p:cNvSpPr txBox="true"/>
          <p:nvPr/>
        </p:nvSpPr>
        <p:spPr>
          <a:xfrm rot="0">
            <a:off x="6304736" y="1918695"/>
            <a:ext cx="6132947" cy="2692407"/>
          </a:xfrm>
          <a:prstGeom prst="rect">
            <a:avLst/>
          </a:prstGeom>
        </p:spPr>
        <p:txBody>
          <a:bodyPr anchor="t" rtlCol="false" tIns="0" lIns="0" bIns="0" rIns="0">
            <a:spAutoFit/>
          </a:bodyPr>
          <a:lstStyle/>
          <a:p>
            <a:pPr algn="just">
              <a:lnSpc>
                <a:spcPts val="21699"/>
              </a:lnSpc>
            </a:pPr>
            <a:r>
              <a:rPr lang="en-US" sz="15499">
                <a:solidFill>
                  <a:srgbClr val="06340A"/>
                </a:solidFill>
                <a:latin typeface="Bobby Jones Condensed Soft"/>
                <a:ea typeface="Bobby Jones Condensed Soft"/>
                <a:cs typeface="Bobby Jones Condensed Soft"/>
                <a:sym typeface="Bobby Jones Condensed Soft"/>
              </a:rPr>
              <a:t>Project </a:t>
            </a:r>
          </a:p>
        </p:txBody>
      </p:sp>
      <p:sp>
        <p:nvSpPr>
          <p:cNvPr name="Freeform 17" id="17"/>
          <p:cNvSpPr/>
          <p:nvPr/>
        </p:nvSpPr>
        <p:spPr>
          <a:xfrm flipH="false" flipV="false" rot="0">
            <a:off x="7510443" y="9258300"/>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AF6D4"/>
        </a:solidFill>
      </p:bgPr>
    </p:bg>
    <p:spTree>
      <p:nvGrpSpPr>
        <p:cNvPr id="1" name=""/>
        <p:cNvGrpSpPr/>
        <p:nvPr/>
      </p:nvGrpSpPr>
      <p:grpSpPr>
        <a:xfrm>
          <a:off x="0" y="0"/>
          <a:ext cx="0" cy="0"/>
          <a:chOff x="0" y="0"/>
          <a:chExt cx="0" cy="0"/>
        </a:xfrm>
      </p:grpSpPr>
      <p:sp>
        <p:nvSpPr>
          <p:cNvPr name="Freeform 2" id="2"/>
          <p:cNvSpPr/>
          <p:nvPr/>
        </p:nvSpPr>
        <p:spPr>
          <a:xfrm flipH="false" flipV="false" rot="0">
            <a:off x="16022789" y="8920583"/>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329709">
            <a:off x="5822328" y="-420503"/>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5815797" y="-798152"/>
            <a:ext cx="2887007" cy="2430335"/>
          </a:xfrm>
          <a:custGeom>
            <a:avLst/>
            <a:gdLst/>
            <a:ahLst/>
            <a:cxnLst/>
            <a:rect r="r" b="b" t="t" l="l"/>
            <a:pathLst>
              <a:path h="2430335" w="2887007">
                <a:moveTo>
                  <a:pt x="0" y="0"/>
                </a:moveTo>
                <a:lnTo>
                  <a:pt x="2887006" y="0"/>
                </a:lnTo>
                <a:lnTo>
                  <a:pt x="2887006"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1329709">
            <a:off x="13133482" y="1176397"/>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1329709">
            <a:off x="15333390" y="3524426"/>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329709">
            <a:off x="12236935" y="8269726"/>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329709">
            <a:off x="5822328" y="7844911"/>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1329709">
            <a:off x="-482407" y="7844911"/>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1329709">
            <a:off x="-482407" y="1638623"/>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1329709">
            <a:off x="17805593" y="6263215"/>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2" id="12"/>
          <p:cNvSpPr/>
          <p:nvPr/>
        </p:nvSpPr>
        <p:spPr>
          <a:xfrm flipH="false" flipV="false" rot="0">
            <a:off x="-621795" y="-1401635"/>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3" id="13"/>
          <p:cNvSpPr/>
          <p:nvPr/>
        </p:nvSpPr>
        <p:spPr>
          <a:xfrm flipH="false" flipV="false" rot="0">
            <a:off x="9144000" y="-2013319"/>
            <a:ext cx="2887007" cy="2430335"/>
          </a:xfrm>
          <a:custGeom>
            <a:avLst/>
            <a:gdLst/>
            <a:ahLst/>
            <a:cxnLst/>
            <a:rect r="r" b="b" t="t" l="l"/>
            <a:pathLst>
              <a:path h="2430335" w="2887007">
                <a:moveTo>
                  <a:pt x="0" y="0"/>
                </a:moveTo>
                <a:lnTo>
                  <a:pt x="2887007" y="0"/>
                </a:lnTo>
                <a:lnTo>
                  <a:pt x="2887007"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4" id="14"/>
          <p:cNvGrpSpPr/>
          <p:nvPr/>
        </p:nvGrpSpPr>
        <p:grpSpPr>
          <a:xfrm rot="0">
            <a:off x="1724561" y="2011750"/>
            <a:ext cx="14713031" cy="1433114"/>
            <a:chOff x="0" y="0"/>
            <a:chExt cx="3875037" cy="377446"/>
          </a:xfrm>
        </p:grpSpPr>
        <p:sp>
          <p:nvSpPr>
            <p:cNvPr name="Freeform 15" id="15"/>
            <p:cNvSpPr/>
            <p:nvPr/>
          </p:nvSpPr>
          <p:spPr>
            <a:xfrm flipH="false" flipV="false" rot="0">
              <a:off x="0" y="0"/>
              <a:ext cx="3875037" cy="377446"/>
            </a:xfrm>
            <a:custGeom>
              <a:avLst/>
              <a:gdLst/>
              <a:ahLst/>
              <a:cxnLst/>
              <a:rect r="r" b="b" t="t" l="l"/>
              <a:pathLst>
                <a:path h="377446" w="3875037">
                  <a:moveTo>
                    <a:pt x="52619" y="0"/>
                  </a:moveTo>
                  <a:lnTo>
                    <a:pt x="3822417" y="0"/>
                  </a:lnTo>
                  <a:cubicBezTo>
                    <a:pt x="3851478" y="0"/>
                    <a:pt x="3875037" y="23559"/>
                    <a:pt x="3875037" y="52619"/>
                  </a:cubicBezTo>
                  <a:lnTo>
                    <a:pt x="3875037" y="324826"/>
                  </a:lnTo>
                  <a:cubicBezTo>
                    <a:pt x="3875037" y="338782"/>
                    <a:pt x="3869493" y="352166"/>
                    <a:pt x="3859625" y="362034"/>
                  </a:cubicBezTo>
                  <a:cubicBezTo>
                    <a:pt x="3849757" y="371902"/>
                    <a:pt x="3836373" y="377446"/>
                    <a:pt x="3822417" y="377446"/>
                  </a:cubicBezTo>
                  <a:lnTo>
                    <a:pt x="52619" y="377446"/>
                  </a:lnTo>
                  <a:cubicBezTo>
                    <a:pt x="38664" y="377446"/>
                    <a:pt x="25280" y="371902"/>
                    <a:pt x="15412" y="362034"/>
                  </a:cubicBezTo>
                  <a:cubicBezTo>
                    <a:pt x="5544" y="352166"/>
                    <a:pt x="0" y="338782"/>
                    <a:pt x="0" y="324826"/>
                  </a:cubicBezTo>
                  <a:lnTo>
                    <a:pt x="0" y="52619"/>
                  </a:lnTo>
                  <a:cubicBezTo>
                    <a:pt x="0" y="38664"/>
                    <a:pt x="5544" y="25280"/>
                    <a:pt x="15412" y="15412"/>
                  </a:cubicBezTo>
                  <a:cubicBezTo>
                    <a:pt x="25280" y="5544"/>
                    <a:pt x="38664" y="0"/>
                    <a:pt x="52619" y="0"/>
                  </a:cubicBezTo>
                  <a:close/>
                </a:path>
              </a:pathLst>
            </a:custGeom>
            <a:solidFill>
              <a:srgbClr val="FDD41C">
                <a:alpha val="77647"/>
              </a:srgbClr>
            </a:solidFill>
          </p:spPr>
        </p:sp>
        <p:sp>
          <p:nvSpPr>
            <p:cNvPr name="TextBox 16" id="16"/>
            <p:cNvSpPr txBox="true"/>
            <p:nvPr/>
          </p:nvSpPr>
          <p:spPr>
            <a:xfrm>
              <a:off x="0" y="-38100"/>
              <a:ext cx="3875037" cy="415546"/>
            </a:xfrm>
            <a:prstGeom prst="rect">
              <a:avLst/>
            </a:prstGeom>
          </p:spPr>
          <p:txBody>
            <a:bodyPr anchor="ctr" rtlCol="false" tIns="50800" lIns="50800" bIns="50800" rIns="50800"/>
            <a:lstStyle/>
            <a:p>
              <a:pPr algn="ctr">
                <a:lnSpc>
                  <a:spcPts val="2659"/>
                </a:lnSpc>
                <a:spcBef>
                  <a:spcPct val="0"/>
                </a:spcBef>
              </a:pPr>
            </a:p>
          </p:txBody>
        </p:sp>
      </p:grpSp>
      <p:grpSp>
        <p:nvGrpSpPr>
          <p:cNvPr name="Group 17" id="17"/>
          <p:cNvGrpSpPr/>
          <p:nvPr/>
        </p:nvGrpSpPr>
        <p:grpSpPr>
          <a:xfrm rot="0">
            <a:off x="3168064" y="4056658"/>
            <a:ext cx="13269528" cy="4483464"/>
            <a:chOff x="0" y="0"/>
            <a:chExt cx="3494855" cy="1180830"/>
          </a:xfrm>
        </p:grpSpPr>
        <p:sp>
          <p:nvSpPr>
            <p:cNvPr name="Freeform 18" id="18"/>
            <p:cNvSpPr/>
            <p:nvPr/>
          </p:nvSpPr>
          <p:spPr>
            <a:xfrm flipH="false" flipV="false" rot="0">
              <a:off x="0" y="0"/>
              <a:ext cx="3494855" cy="1180830"/>
            </a:xfrm>
            <a:custGeom>
              <a:avLst/>
              <a:gdLst/>
              <a:ahLst/>
              <a:cxnLst/>
              <a:rect r="r" b="b" t="t" l="l"/>
              <a:pathLst>
                <a:path h="1180830" w="3494855">
                  <a:moveTo>
                    <a:pt x="36756" y="0"/>
                  </a:moveTo>
                  <a:lnTo>
                    <a:pt x="3458099" y="0"/>
                  </a:lnTo>
                  <a:cubicBezTo>
                    <a:pt x="3478399" y="0"/>
                    <a:pt x="3494855" y="16456"/>
                    <a:pt x="3494855" y="36756"/>
                  </a:cubicBezTo>
                  <a:lnTo>
                    <a:pt x="3494855" y="1144073"/>
                  </a:lnTo>
                  <a:cubicBezTo>
                    <a:pt x="3494855" y="1153822"/>
                    <a:pt x="3490983" y="1163171"/>
                    <a:pt x="3484090" y="1170064"/>
                  </a:cubicBezTo>
                  <a:cubicBezTo>
                    <a:pt x="3477196" y="1176957"/>
                    <a:pt x="3467847" y="1180830"/>
                    <a:pt x="3458099" y="1180830"/>
                  </a:cubicBezTo>
                  <a:lnTo>
                    <a:pt x="36756" y="1180830"/>
                  </a:lnTo>
                  <a:cubicBezTo>
                    <a:pt x="16456" y="1180830"/>
                    <a:pt x="0" y="1164373"/>
                    <a:pt x="0" y="1144073"/>
                  </a:cubicBezTo>
                  <a:lnTo>
                    <a:pt x="0" y="36756"/>
                  </a:lnTo>
                  <a:cubicBezTo>
                    <a:pt x="0" y="16456"/>
                    <a:pt x="16456" y="0"/>
                    <a:pt x="36756" y="0"/>
                  </a:cubicBezTo>
                  <a:close/>
                </a:path>
              </a:pathLst>
            </a:custGeom>
            <a:solidFill>
              <a:srgbClr val="FDD41C">
                <a:alpha val="44706"/>
              </a:srgbClr>
            </a:solidFill>
          </p:spPr>
        </p:sp>
        <p:sp>
          <p:nvSpPr>
            <p:cNvPr name="TextBox 19" id="19"/>
            <p:cNvSpPr txBox="true"/>
            <p:nvPr/>
          </p:nvSpPr>
          <p:spPr>
            <a:xfrm>
              <a:off x="0" y="-38100"/>
              <a:ext cx="3494855" cy="1218930"/>
            </a:xfrm>
            <a:prstGeom prst="rect">
              <a:avLst/>
            </a:prstGeom>
          </p:spPr>
          <p:txBody>
            <a:bodyPr anchor="ctr" rtlCol="false" tIns="50800" lIns="50800" bIns="50800" rIns="50800"/>
            <a:lstStyle/>
            <a:p>
              <a:pPr algn="ctr">
                <a:lnSpc>
                  <a:spcPts val="2659"/>
                </a:lnSpc>
                <a:spcBef>
                  <a:spcPct val="0"/>
                </a:spcBef>
              </a:pPr>
            </a:p>
          </p:txBody>
        </p:sp>
      </p:grpSp>
      <p:sp>
        <p:nvSpPr>
          <p:cNvPr name="Freeform 20" id="20"/>
          <p:cNvSpPr/>
          <p:nvPr/>
        </p:nvSpPr>
        <p:spPr>
          <a:xfrm flipH="false" flipV="false" rot="0">
            <a:off x="1724561" y="9258300"/>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1" id="21"/>
          <p:cNvSpPr/>
          <p:nvPr/>
        </p:nvSpPr>
        <p:spPr>
          <a:xfrm flipH="false" flipV="false" rot="0">
            <a:off x="-1572021" y="3685183"/>
            <a:ext cx="2887007" cy="2430335"/>
          </a:xfrm>
          <a:custGeom>
            <a:avLst/>
            <a:gdLst/>
            <a:ahLst/>
            <a:cxnLst/>
            <a:rect r="r" b="b" t="t" l="l"/>
            <a:pathLst>
              <a:path h="2430335" w="2887007">
                <a:moveTo>
                  <a:pt x="0" y="0"/>
                </a:moveTo>
                <a:lnTo>
                  <a:pt x="2887007" y="0"/>
                </a:lnTo>
                <a:lnTo>
                  <a:pt x="2887007"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2" id="22"/>
          <p:cNvSpPr/>
          <p:nvPr/>
        </p:nvSpPr>
        <p:spPr>
          <a:xfrm flipH="false" flipV="false" rot="-1329709">
            <a:off x="8387728" y="9823012"/>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23" id="23"/>
          <p:cNvSpPr/>
          <p:nvPr/>
        </p:nvSpPr>
        <p:spPr>
          <a:xfrm flipH="false" flipV="false" rot="867287">
            <a:off x="-1570665" y="1384497"/>
            <a:ext cx="6590452" cy="8831426"/>
          </a:xfrm>
          <a:custGeom>
            <a:avLst/>
            <a:gdLst/>
            <a:ahLst/>
            <a:cxnLst/>
            <a:rect r="r" b="b" t="t" l="l"/>
            <a:pathLst>
              <a:path h="8831426" w="6590452">
                <a:moveTo>
                  <a:pt x="0" y="0"/>
                </a:moveTo>
                <a:lnTo>
                  <a:pt x="6590452" y="0"/>
                </a:lnTo>
                <a:lnTo>
                  <a:pt x="6590452" y="8831426"/>
                </a:lnTo>
                <a:lnTo>
                  <a:pt x="0" y="8831426"/>
                </a:lnTo>
                <a:lnTo>
                  <a:pt x="0" y="0"/>
                </a:lnTo>
                <a:close/>
              </a:path>
            </a:pathLst>
          </a:custGeom>
          <a:blipFill>
            <a:blip r:embed="rId6"/>
            <a:stretch>
              <a:fillRect l="0" t="0" r="0" b="0"/>
            </a:stretch>
          </a:blipFill>
        </p:spPr>
      </p:sp>
      <p:sp>
        <p:nvSpPr>
          <p:cNvPr name="Freeform 24" id="24"/>
          <p:cNvSpPr/>
          <p:nvPr/>
        </p:nvSpPr>
        <p:spPr>
          <a:xfrm flipH="false" flipV="false" rot="0">
            <a:off x="5022715" y="4565210"/>
            <a:ext cx="1989988" cy="2899800"/>
          </a:xfrm>
          <a:custGeom>
            <a:avLst/>
            <a:gdLst/>
            <a:ahLst/>
            <a:cxnLst/>
            <a:rect r="r" b="b" t="t" l="l"/>
            <a:pathLst>
              <a:path h="2899800" w="1989988">
                <a:moveTo>
                  <a:pt x="0" y="0"/>
                </a:moveTo>
                <a:lnTo>
                  <a:pt x="1989988" y="0"/>
                </a:lnTo>
                <a:lnTo>
                  <a:pt x="1989988" y="2899801"/>
                </a:lnTo>
                <a:lnTo>
                  <a:pt x="0" y="2899801"/>
                </a:lnTo>
                <a:lnTo>
                  <a:pt x="0" y="0"/>
                </a:lnTo>
                <a:close/>
              </a:path>
            </a:pathLst>
          </a:custGeom>
          <a:blipFill>
            <a:blip r:embed="rId7"/>
            <a:stretch>
              <a:fillRect l="0" t="0" r="0" b="0"/>
            </a:stretch>
          </a:blipFill>
        </p:spPr>
      </p:sp>
      <p:sp>
        <p:nvSpPr>
          <p:cNvPr name="Freeform 25" id="25"/>
          <p:cNvSpPr/>
          <p:nvPr/>
        </p:nvSpPr>
        <p:spPr>
          <a:xfrm flipH="false" flipV="false" rot="0">
            <a:off x="8093494" y="4639902"/>
            <a:ext cx="3937512" cy="2698986"/>
          </a:xfrm>
          <a:custGeom>
            <a:avLst/>
            <a:gdLst/>
            <a:ahLst/>
            <a:cxnLst/>
            <a:rect r="r" b="b" t="t" l="l"/>
            <a:pathLst>
              <a:path h="2698986" w="3937512">
                <a:moveTo>
                  <a:pt x="0" y="0"/>
                </a:moveTo>
                <a:lnTo>
                  <a:pt x="3937513" y="0"/>
                </a:lnTo>
                <a:lnTo>
                  <a:pt x="3937513" y="2698986"/>
                </a:lnTo>
                <a:lnTo>
                  <a:pt x="0" y="2698986"/>
                </a:lnTo>
                <a:lnTo>
                  <a:pt x="0" y="0"/>
                </a:lnTo>
                <a:close/>
              </a:path>
            </a:pathLst>
          </a:custGeom>
          <a:blipFill>
            <a:blip r:embed="rId8"/>
            <a:stretch>
              <a:fillRect l="0" t="0" r="0" b="0"/>
            </a:stretch>
          </a:blipFill>
        </p:spPr>
      </p:sp>
      <p:sp>
        <p:nvSpPr>
          <p:cNvPr name="Freeform 26" id="26"/>
          <p:cNvSpPr/>
          <p:nvPr/>
        </p:nvSpPr>
        <p:spPr>
          <a:xfrm flipH="false" flipV="false" rot="0">
            <a:off x="12289229" y="4503103"/>
            <a:ext cx="2904773" cy="2835785"/>
          </a:xfrm>
          <a:custGeom>
            <a:avLst/>
            <a:gdLst/>
            <a:ahLst/>
            <a:cxnLst/>
            <a:rect r="r" b="b" t="t" l="l"/>
            <a:pathLst>
              <a:path h="2835785" w="2904773">
                <a:moveTo>
                  <a:pt x="0" y="0"/>
                </a:moveTo>
                <a:lnTo>
                  <a:pt x="2904773" y="0"/>
                </a:lnTo>
                <a:lnTo>
                  <a:pt x="2904773" y="2835785"/>
                </a:lnTo>
                <a:lnTo>
                  <a:pt x="0" y="2835785"/>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27" id="27"/>
          <p:cNvSpPr txBox="true"/>
          <p:nvPr/>
        </p:nvSpPr>
        <p:spPr>
          <a:xfrm rot="0">
            <a:off x="8492010" y="1696519"/>
            <a:ext cx="7980040" cy="1680210"/>
          </a:xfrm>
          <a:prstGeom prst="rect">
            <a:avLst/>
          </a:prstGeom>
        </p:spPr>
        <p:txBody>
          <a:bodyPr anchor="t" rtlCol="false" tIns="0" lIns="0" bIns="0" rIns="0">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Pho</a:t>
            </a:r>
            <a:r>
              <a:rPr lang="en-US" sz="9600">
                <a:solidFill>
                  <a:srgbClr val="000000"/>
                </a:solidFill>
                <a:latin typeface="Bobby Jones Condensed Soft"/>
                <a:ea typeface="Bobby Jones Condensed Soft"/>
                <a:cs typeface="Bobby Jones Condensed Soft"/>
                <a:sym typeface="Bobby Jones Condensed Soft"/>
              </a:rPr>
              <a:t>tolithography</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AF6D4"/>
        </a:solidFill>
      </p:bgPr>
    </p:bg>
    <p:spTree>
      <p:nvGrpSpPr>
        <p:cNvPr id="1" name=""/>
        <p:cNvGrpSpPr/>
        <p:nvPr/>
      </p:nvGrpSpPr>
      <p:grpSpPr>
        <a:xfrm>
          <a:off x="0" y="0"/>
          <a:ext cx="0" cy="0"/>
          <a:chOff x="0" y="0"/>
          <a:chExt cx="0" cy="0"/>
        </a:xfrm>
      </p:grpSpPr>
      <p:sp>
        <p:nvSpPr>
          <p:cNvPr name="Freeform 2" id="2"/>
          <p:cNvSpPr/>
          <p:nvPr/>
        </p:nvSpPr>
        <p:spPr>
          <a:xfrm flipH="false" flipV="false" rot="0">
            <a:off x="16022789" y="8920583"/>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329709">
            <a:off x="5822328" y="-420503"/>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5815797" y="-798152"/>
            <a:ext cx="2887007" cy="2430335"/>
          </a:xfrm>
          <a:custGeom>
            <a:avLst/>
            <a:gdLst/>
            <a:ahLst/>
            <a:cxnLst/>
            <a:rect r="r" b="b" t="t" l="l"/>
            <a:pathLst>
              <a:path h="2430335" w="2887007">
                <a:moveTo>
                  <a:pt x="0" y="0"/>
                </a:moveTo>
                <a:lnTo>
                  <a:pt x="2887006" y="0"/>
                </a:lnTo>
                <a:lnTo>
                  <a:pt x="2887006"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1329709">
            <a:off x="13133482" y="1176397"/>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1329709">
            <a:off x="15333390" y="3524426"/>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329709">
            <a:off x="12236935" y="8269726"/>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329709">
            <a:off x="-482407" y="7844911"/>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1329709">
            <a:off x="-482407" y="1638623"/>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1329709">
            <a:off x="17805593" y="6263215"/>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0">
            <a:off x="-621795" y="-1401635"/>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2" id="12"/>
          <p:cNvSpPr/>
          <p:nvPr/>
        </p:nvSpPr>
        <p:spPr>
          <a:xfrm flipH="false" flipV="false" rot="0">
            <a:off x="9144000" y="-2013319"/>
            <a:ext cx="2887007" cy="2430335"/>
          </a:xfrm>
          <a:custGeom>
            <a:avLst/>
            <a:gdLst/>
            <a:ahLst/>
            <a:cxnLst/>
            <a:rect r="r" b="b" t="t" l="l"/>
            <a:pathLst>
              <a:path h="2430335" w="2887007">
                <a:moveTo>
                  <a:pt x="0" y="0"/>
                </a:moveTo>
                <a:lnTo>
                  <a:pt x="2887007" y="0"/>
                </a:lnTo>
                <a:lnTo>
                  <a:pt x="2887007"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3" id="13"/>
          <p:cNvGrpSpPr/>
          <p:nvPr/>
        </p:nvGrpSpPr>
        <p:grpSpPr>
          <a:xfrm rot="0">
            <a:off x="2541203" y="2011750"/>
            <a:ext cx="13896389" cy="1502034"/>
            <a:chOff x="0" y="0"/>
            <a:chExt cx="3659954" cy="395597"/>
          </a:xfrm>
        </p:grpSpPr>
        <p:sp>
          <p:nvSpPr>
            <p:cNvPr name="Freeform 14" id="14"/>
            <p:cNvSpPr/>
            <p:nvPr/>
          </p:nvSpPr>
          <p:spPr>
            <a:xfrm flipH="false" flipV="false" rot="0">
              <a:off x="0" y="0"/>
              <a:ext cx="3659954" cy="395597"/>
            </a:xfrm>
            <a:custGeom>
              <a:avLst/>
              <a:gdLst/>
              <a:ahLst/>
              <a:cxnLst/>
              <a:rect r="r" b="b" t="t" l="l"/>
              <a:pathLst>
                <a:path h="395597" w="3659954">
                  <a:moveTo>
                    <a:pt x="55712" y="0"/>
                  </a:moveTo>
                  <a:lnTo>
                    <a:pt x="3604242" y="0"/>
                  </a:lnTo>
                  <a:cubicBezTo>
                    <a:pt x="3619018" y="0"/>
                    <a:pt x="3633189" y="5870"/>
                    <a:pt x="3643637" y="16318"/>
                  </a:cubicBezTo>
                  <a:cubicBezTo>
                    <a:pt x="3654084" y="26766"/>
                    <a:pt x="3659954" y="40936"/>
                    <a:pt x="3659954" y="55712"/>
                  </a:cubicBezTo>
                  <a:lnTo>
                    <a:pt x="3659954" y="339886"/>
                  </a:lnTo>
                  <a:cubicBezTo>
                    <a:pt x="3659954" y="354661"/>
                    <a:pt x="3654084" y="368832"/>
                    <a:pt x="3643637" y="379280"/>
                  </a:cubicBezTo>
                  <a:cubicBezTo>
                    <a:pt x="3633189" y="389728"/>
                    <a:pt x="3619018" y="395597"/>
                    <a:pt x="3604242" y="395597"/>
                  </a:cubicBezTo>
                  <a:lnTo>
                    <a:pt x="55712" y="395597"/>
                  </a:lnTo>
                  <a:cubicBezTo>
                    <a:pt x="40936" y="395597"/>
                    <a:pt x="26766" y="389728"/>
                    <a:pt x="16318" y="379280"/>
                  </a:cubicBezTo>
                  <a:cubicBezTo>
                    <a:pt x="5870" y="368832"/>
                    <a:pt x="0" y="354661"/>
                    <a:pt x="0" y="339886"/>
                  </a:cubicBezTo>
                  <a:lnTo>
                    <a:pt x="0" y="55712"/>
                  </a:lnTo>
                  <a:cubicBezTo>
                    <a:pt x="0" y="40936"/>
                    <a:pt x="5870" y="26766"/>
                    <a:pt x="16318" y="16318"/>
                  </a:cubicBezTo>
                  <a:cubicBezTo>
                    <a:pt x="26766" y="5870"/>
                    <a:pt x="40936" y="0"/>
                    <a:pt x="55712" y="0"/>
                  </a:cubicBezTo>
                  <a:close/>
                </a:path>
              </a:pathLst>
            </a:custGeom>
            <a:solidFill>
              <a:srgbClr val="FDD41C">
                <a:alpha val="77647"/>
              </a:srgbClr>
            </a:solidFill>
          </p:spPr>
        </p:sp>
        <p:sp>
          <p:nvSpPr>
            <p:cNvPr name="TextBox 15" id="15"/>
            <p:cNvSpPr txBox="true"/>
            <p:nvPr/>
          </p:nvSpPr>
          <p:spPr>
            <a:xfrm>
              <a:off x="0" y="-38100"/>
              <a:ext cx="3659954" cy="433697"/>
            </a:xfrm>
            <a:prstGeom prst="rect">
              <a:avLst/>
            </a:prstGeom>
          </p:spPr>
          <p:txBody>
            <a:bodyPr anchor="ctr" rtlCol="false" tIns="50800" lIns="50800" bIns="50800" rIns="50800"/>
            <a:lstStyle/>
            <a:p>
              <a:pPr algn="ctr">
                <a:lnSpc>
                  <a:spcPts val="2659"/>
                </a:lnSpc>
                <a:spcBef>
                  <a:spcPct val="0"/>
                </a:spcBef>
              </a:pPr>
            </a:p>
          </p:txBody>
        </p:sp>
      </p:grpSp>
      <p:grpSp>
        <p:nvGrpSpPr>
          <p:cNvPr name="Group 16" id="16"/>
          <p:cNvGrpSpPr/>
          <p:nvPr/>
        </p:nvGrpSpPr>
        <p:grpSpPr>
          <a:xfrm rot="0">
            <a:off x="2541203" y="4056658"/>
            <a:ext cx="13896389" cy="4483464"/>
            <a:chOff x="0" y="0"/>
            <a:chExt cx="3659954" cy="1180830"/>
          </a:xfrm>
        </p:grpSpPr>
        <p:sp>
          <p:nvSpPr>
            <p:cNvPr name="Freeform 17" id="17"/>
            <p:cNvSpPr/>
            <p:nvPr/>
          </p:nvSpPr>
          <p:spPr>
            <a:xfrm flipH="false" flipV="false" rot="0">
              <a:off x="0" y="0"/>
              <a:ext cx="3659954" cy="1180830"/>
            </a:xfrm>
            <a:custGeom>
              <a:avLst/>
              <a:gdLst/>
              <a:ahLst/>
              <a:cxnLst/>
              <a:rect r="r" b="b" t="t" l="l"/>
              <a:pathLst>
                <a:path h="1180830" w="3659954">
                  <a:moveTo>
                    <a:pt x="35098" y="0"/>
                  </a:moveTo>
                  <a:lnTo>
                    <a:pt x="3624856" y="0"/>
                  </a:lnTo>
                  <a:cubicBezTo>
                    <a:pt x="3634164" y="0"/>
                    <a:pt x="3643092" y="3698"/>
                    <a:pt x="3649674" y="10280"/>
                  </a:cubicBezTo>
                  <a:cubicBezTo>
                    <a:pt x="3656256" y="16862"/>
                    <a:pt x="3659954" y="25790"/>
                    <a:pt x="3659954" y="35098"/>
                  </a:cubicBezTo>
                  <a:lnTo>
                    <a:pt x="3659954" y="1145731"/>
                  </a:lnTo>
                  <a:cubicBezTo>
                    <a:pt x="3659954" y="1155040"/>
                    <a:pt x="3656256" y="1163968"/>
                    <a:pt x="3649674" y="1170550"/>
                  </a:cubicBezTo>
                  <a:cubicBezTo>
                    <a:pt x="3643092" y="1177132"/>
                    <a:pt x="3634164" y="1180830"/>
                    <a:pt x="3624856" y="1180830"/>
                  </a:cubicBezTo>
                  <a:lnTo>
                    <a:pt x="35098" y="1180830"/>
                  </a:lnTo>
                  <a:cubicBezTo>
                    <a:pt x="15714" y="1180830"/>
                    <a:pt x="0" y="1165116"/>
                    <a:pt x="0" y="1145731"/>
                  </a:cubicBezTo>
                  <a:lnTo>
                    <a:pt x="0" y="35098"/>
                  </a:lnTo>
                  <a:cubicBezTo>
                    <a:pt x="0" y="25790"/>
                    <a:pt x="3698" y="16862"/>
                    <a:pt x="10280" y="10280"/>
                  </a:cubicBezTo>
                  <a:cubicBezTo>
                    <a:pt x="16862" y="3698"/>
                    <a:pt x="25790" y="0"/>
                    <a:pt x="35098" y="0"/>
                  </a:cubicBezTo>
                  <a:close/>
                </a:path>
              </a:pathLst>
            </a:custGeom>
            <a:solidFill>
              <a:srgbClr val="FDD41C">
                <a:alpha val="44706"/>
              </a:srgbClr>
            </a:solidFill>
          </p:spPr>
        </p:sp>
        <p:sp>
          <p:nvSpPr>
            <p:cNvPr name="TextBox 18" id="18"/>
            <p:cNvSpPr txBox="true"/>
            <p:nvPr/>
          </p:nvSpPr>
          <p:spPr>
            <a:xfrm>
              <a:off x="0" y="-38100"/>
              <a:ext cx="3659954" cy="1218930"/>
            </a:xfrm>
            <a:prstGeom prst="rect">
              <a:avLst/>
            </a:prstGeom>
          </p:spPr>
          <p:txBody>
            <a:bodyPr anchor="ctr" rtlCol="false" tIns="50800" lIns="50800" bIns="50800" rIns="50800"/>
            <a:lstStyle/>
            <a:p>
              <a:pPr algn="ctr">
                <a:lnSpc>
                  <a:spcPts val="2659"/>
                </a:lnSpc>
                <a:spcBef>
                  <a:spcPct val="0"/>
                </a:spcBef>
              </a:pPr>
            </a:p>
          </p:txBody>
        </p:sp>
      </p:grpSp>
      <p:sp>
        <p:nvSpPr>
          <p:cNvPr name="TextBox 19" id="19"/>
          <p:cNvSpPr txBox="true"/>
          <p:nvPr/>
        </p:nvSpPr>
        <p:spPr>
          <a:xfrm rot="0">
            <a:off x="3047599" y="4014394"/>
            <a:ext cx="12701253" cy="4719320"/>
          </a:xfrm>
          <a:prstGeom prst="rect">
            <a:avLst/>
          </a:prstGeom>
        </p:spPr>
        <p:txBody>
          <a:bodyPr anchor="t" rtlCol="false" tIns="0" lIns="0" bIns="0" rIns="0">
            <a:spAutoFit/>
          </a:bodyPr>
          <a:lstStyle/>
          <a:p>
            <a:pPr algn="just" marL="690881" indent="-345440" lvl="1">
              <a:lnSpc>
                <a:spcPts val="4480"/>
              </a:lnSpc>
              <a:spcBef>
                <a:spcPct val="0"/>
              </a:spcBef>
              <a:buFont typeface="Arial"/>
              <a:buChar char="•"/>
            </a:pPr>
            <a:r>
              <a:rPr lang="en-US" sz="3200">
                <a:solidFill>
                  <a:srgbClr val="19120C"/>
                </a:solidFill>
                <a:latin typeface="Jella"/>
                <a:ea typeface="Jella"/>
                <a:cs typeface="Jella"/>
                <a:sym typeface="Jella"/>
              </a:rPr>
              <a:t>Pr</a:t>
            </a:r>
            <a:r>
              <a:rPr lang="en-US" sz="3200">
                <a:solidFill>
                  <a:srgbClr val="19120C"/>
                </a:solidFill>
                <a:latin typeface="Jella"/>
                <a:ea typeface="Jella"/>
                <a:cs typeface="Jella"/>
                <a:sym typeface="Jella"/>
              </a:rPr>
              <a:t>ocess used to transfer microscopic patterns onto a surface</a:t>
            </a:r>
          </a:p>
          <a:p>
            <a:pPr algn="just" marL="690881" indent="-345440" lvl="1">
              <a:lnSpc>
                <a:spcPts val="4480"/>
              </a:lnSpc>
              <a:spcBef>
                <a:spcPct val="0"/>
              </a:spcBef>
              <a:buFont typeface="Arial"/>
              <a:buChar char="•"/>
            </a:pPr>
            <a:r>
              <a:rPr lang="en-US" sz="3200">
                <a:solidFill>
                  <a:srgbClr val="19120C"/>
                </a:solidFill>
                <a:latin typeface="Jella"/>
                <a:ea typeface="Jella"/>
                <a:cs typeface="Jella"/>
                <a:sym typeface="Jella"/>
              </a:rPr>
              <a:t>Most commonly in semiconductor fabrication to create integrated circuits.</a:t>
            </a:r>
          </a:p>
          <a:p>
            <a:pPr algn="just" marL="690881" indent="-345440" lvl="1">
              <a:lnSpc>
                <a:spcPts val="4480"/>
              </a:lnSpc>
              <a:spcBef>
                <a:spcPct val="0"/>
              </a:spcBef>
              <a:buFont typeface="Arial"/>
              <a:buChar char="•"/>
            </a:pPr>
            <a:r>
              <a:rPr lang="en-US" sz="3200">
                <a:solidFill>
                  <a:srgbClr val="19120C"/>
                </a:solidFill>
                <a:latin typeface="Jella"/>
                <a:ea typeface="Jella"/>
                <a:cs typeface="Jella"/>
                <a:sym typeface="Jella"/>
              </a:rPr>
              <a:t>photolithography is the process that transfers shapes from a photo mask to the surface of a silicon wafer using light </a:t>
            </a:r>
          </a:p>
          <a:p>
            <a:pPr algn="just">
              <a:lnSpc>
                <a:spcPts val="4480"/>
              </a:lnSpc>
              <a:spcBef>
                <a:spcPct val="0"/>
              </a:spcBef>
            </a:pPr>
          </a:p>
        </p:txBody>
      </p:sp>
      <p:sp>
        <p:nvSpPr>
          <p:cNvPr name="Freeform 20" id="20"/>
          <p:cNvSpPr/>
          <p:nvPr/>
        </p:nvSpPr>
        <p:spPr>
          <a:xfrm flipH="false" flipV="false" rot="0">
            <a:off x="1724561" y="9258300"/>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1" id="21"/>
          <p:cNvSpPr/>
          <p:nvPr/>
        </p:nvSpPr>
        <p:spPr>
          <a:xfrm flipH="false" flipV="false" rot="0">
            <a:off x="-1572021" y="3685183"/>
            <a:ext cx="2887007" cy="2430335"/>
          </a:xfrm>
          <a:custGeom>
            <a:avLst/>
            <a:gdLst/>
            <a:ahLst/>
            <a:cxnLst/>
            <a:rect r="r" b="b" t="t" l="l"/>
            <a:pathLst>
              <a:path h="2430335" w="2887007">
                <a:moveTo>
                  <a:pt x="0" y="0"/>
                </a:moveTo>
                <a:lnTo>
                  <a:pt x="2887007" y="0"/>
                </a:lnTo>
                <a:lnTo>
                  <a:pt x="2887007"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2" id="22"/>
          <p:cNvSpPr/>
          <p:nvPr/>
        </p:nvSpPr>
        <p:spPr>
          <a:xfrm flipH="false" flipV="false" rot="-1329709">
            <a:off x="8387728" y="9823012"/>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23" id="23"/>
          <p:cNvSpPr/>
          <p:nvPr/>
        </p:nvSpPr>
        <p:spPr>
          <a:xfrm flipH="false" flipV="false" rot="246815">
            <a:off x="-2261162" y="2057400"/>
            <a:ext cx="5020056" cy="8229600"/>
          </a:xfrm>
          <a:custGeom>
            <a:avLst/>
            <a:gdLst/>
            <a:ahLst/>
            <a:cxnLst/>
            <a:rect r="r" b="b" t="t" l="l"/>
            <a:pathLst>
              <a:path h="8229600" w="5020056">
                <a:moveTo>
                  <a:pt x="0" y="0"/>
                </a:moveTo>
                <a:lnTo>
                  <a:pt x="5020056" y="0"/>
                </a:lnTo>
                <a:lnTo>
                  <a:pt x="5020056" y="8229600"/>
                </a:lnTo>
                <a:lnTo>
                  <a:pt x="0" y="8229600"/>
                </a:lnTo>
                <a:lnTo>
                  <a:pt x="0" y="0"/>
                </a:lnTo>
                <a:close/>
              </a:path>
            </a:pathLst>
          </a:custGeom>
          <a:blipFill>
            <a:blip r:embed="rId6"/>
            <a:stretch>
              <a:fillRect l="0" t="0" r="0" b="0"/>
            </a:stretch>
          </a:blipFill>
        </p:spPr>
      </p:sp>
      <p:sp>
        <p:nvSpPr>
          <p:cNvPr name="TextBox 24" id="24"/>
          <p:cNvSpPr txBox="true"/>
          <p:nvPr/>
        </p:nvSpPr>
        <p:spPr>
          <a:xfrm rot="0">
            <a:off x="3168064" y="1764653"/>
            <a:ext cx="6261823" cy="1680210"/>
          </a:xfrm>
          <a:prstGeom prst="rect">
            <a:avLst/>
          </a:prstGeom>
        </p:spPr>
        <p:txBody>
          <a:bodyPr anchor="t" rtlCol="false" tIns="0" lIns="0" bIns="0" rIns="0">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Background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AF6D4"/>
        </a:solidFill>
      </p:bgPr>
    </p:bg>
    <p:spTree>
      <p:nvGrpSpPr>
        <p:cNvPr id="1" name=""/>
        <p:cNvGrpSpPr/>
        <p:nvPr/>
      </p:nvGrpSpPr>
      <p:grpSpPr>
        <a:xfrm>
          <a:off x="0" y="0"/>
          <a:ext cx="0" cy="0"/>
          <a:chOff x="0" y="0"/>
          <a:chExt cx="0" cy="0"/>
        </a:xfrm>
      </p:grpSpPr>
      <p:sp>
        <p:nvSpPr>
          <p:cNvPr name="Freeform 2" id="2"/>
          <p:cNvSpPr/>
          <p:nvPr/>
        </p:nvSpPr>
        <p:spPr>
          <a:xfrm flipH="false" flipV="false" rot="0">
            <a:off x="16022789" y="8920583"/>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329709">
            <a:off x="5822328" y="-420503"/>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5815797" y="-798152"/>
            <a:ext cx="2887007" cy="2430335"/>
          </a:xfrm>
          <a:custGeom>
            <a:avLst/>
            <a:gdLst/>
            <a:ahLst/>
            <a:cxnLst/>
            <a:rect r="r" b="b" t="t" l="l"/>
            <a:pathLst>
              <a:path h="2430335" w="2887007">
                <a:moveTo>
                  <a:pt x="0" y="0"/>
                </a:moveTo>
                <a:lnTo>
                  <a:pt x="2887006" y="0"/>
                </a:lnTo>
                <a:lnTo>
                  <a:pt x="2887006"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1329709">
            <a:off x="13133482" y="1176397"/>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1329709">
            <a:off x="15333390" y="3524426"/>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329709">
            <a:off x="12236935" y="8269726"/>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329709">
            <a:off x="5822328" y="7844911"/>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1329709">
            <a:off x="-482407" y="7844911"/>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1329709">
            <a:off x="-482407" y="1638623"/>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1329709">
            <a:off x="17805593" y="6263215"/>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2" id="12"/>
          <p:cNvSpPr/>
          <p:nvPr/>
        </p:nvSpPr>
        <p:spPr>
          <a:xfrm flipH="false" flipV="false" rot="0">
            <a:off x="-621795" y="-1401635"/>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3" id="13"/>
          <p:cNvSpPr/>
          <p:nvPr/>
        </p:nvSpPr>
        <p:spPr>
          <a:xfrm flipH="false" flipV="false" rot="0">
            <a:off x="9144000" y="-2013319"/>
            <a:ext cx="2887007" cy="2430335"/>
          </a:xfrm>
          <a:custGeom>
            <a:avLst/>
            <a:gdLst/>
            <a:ahLst/>
            <a:cxnLst/>
            <a:rect r="r" b="b" t="t" l="l"/>
            <a:pathLst>
              <a:path h="2430335" w="2887007">
                <a:moveTo>
                  <a:pt x="0" y="0"/>
                </a:moveTo>
                <a:lnTo>
                  <a:pt x="2887007" y="0"/>
                </a:lnTo>
                <a:lnTo>
                  <a:pt x="2887007"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4" id="14"/>
          <p:cNvGrpSpPr/>
          <p:nvPr/>
        </p:nvGrpSpPr>
        <p:grpSpPr>
          <a:xfrm rot="0">
            <a:off x="1724561" y="2011750"/>
            <a:ext cx="13896389" cy="1466349"/>
            <a:chOff x="0" y="0"/>
            <a:chExt cx="3659954" cy="386199"/>
          </a:xfrm>
        </p:grpSpPr>
        <p:sp>
          <p:nvSpPr>
            <p:cNvPr name="Freeform 15" id="15"/>
            <p:cNvSpPr/>
            <p:nvPr/>
          </p:nvSpPr>
          <p:spPr>
            <a:xfrm flipH="false" flipV="false" rot="0">
              <a:off x="0" y="0"/>
              <a:ext cx="3659954" cy="386199"/>
            </a:xfrm>
            <a:custGeom>
              <a:avLst/>
              <a:gdLst/>
              <a:ahLst/>
              <a:cxnLst/>
              <a:rect r="r" b="b" t="t" l="l"/>
              <a:pathLst>
                <a:path h="386199" w="3659954">
                  <a:moveTo>
                    <a:pt x="55712" y="0"/>
                  </a:moveTo>
                  <a:lnTo>
                    <a:pt x="3604242" y="0"/>
                  </a:lnTo>
                  <a:cubicBezTo>
                    <a:pt x="3619018" y="0"/>
                    <a:pt x="3633189" y="5870"/>
                    <a:pt x="3643637" y="16318"/>
                  </a:cubicBezTo>
                  <a:cubicBezTo>
                    <a:pt x="3654084" y="26766"/>
                    <a:pt x="3659954" y="40936"/>
                    <a:pt x="3659954" y="55712"/>
                  </a:cubicBezTo>
                  <a:lnTo>
                    <a:pt x="3659954" y="330487"/>
                  </a:lnTo>
                  <a:cubicBezTo>
                    <a:pt x="3659954" y="345263"/>
                    <a:pt x="3654084" y="359433"/>
                    <a:pt x="3643637" y="369881"/>
                  </a:cubicBezTo>
                  <a:cubicBezTo>
                    <a:pt x="3633189" y="380329"/>
                    <a:pt x="3619018" y="386199"/>
                    <a:pt x="3604242" y="386199"/>
                  </a:cubicBezTo>
                  <a:lnTo>
                    <a:pt x="55712" y="386199"/>
                  </a:lnTo>
                  <a:cubicBezTo>
                    <a:pt x="40936" y="386199"/>
                    <a:pt x="26766" y="380329"/>
                    <a:pt x="16318" y="369881"/>
                  </a:cubicBezTo>
                  <a:cubicBezTo>
                    <a:pt x="5870" y="359433"/>
                    <a:pt x="0" y="345263"/>
                    <a:pt x="0" y="330487"/>
                  </a:cubicBezTo>
                  <a:lnTo>
                    <a:pt x="0" y="55712"/>
                  </a:lnTo>
                  <a:cubicBezTo>
                    <a:pt x="0" y="40936"/>
                    <a:pt x="5870" y="26766"/>
                    <a:pt x="16318" y="16318"/>
                  </a:cubicBezTo>
                  <a:cubicBezTo>
                    <a:pt x="26766" y="5870"/>
                    <a:pt x="40936" y="0"/>
                    <a:pt x="55712" y="0"/>
                  </a:cubicBezTo>
                  <a:close/>
                </a:path>
              </a:pathLst>
            </a:custGeom>
            <a:solidFill>
              <a:srgbClr val="FDD41C">
                <a:alpha val="77647"/>
              </a:srgbClr>
            </a:solidFill>
          </p:spPr>
        </p:sp>
        <p:sp>
          <p:nvSpPr>
            <p:cNvPr name="TextBox 16" id="16"/>
            <p:cNvSpPr txBox="true"/>
            <p:nvPr/>
          </p:nvSpPr>
          <p:spPr>
            <a:xfrm>
              <a:off x="0" y="-38100"/>
              <a:ext cx="3659954" cy="424299"/>
            </a:xfrm>
            <a:prstGeom prst="rect">
              <a:avLst/>
            </a:prstGeom>
          </p:spPr>
          <p:txBody>
            <a:bodyPr anchor="ctr" rtlCol="false" tIns="50800" lIns="50800" bIns="50800" rIns="50800"/>
            <a:lstStyle/>
            <a:p>
              <a:pPr algn="ctr">
                <a:lnSpc>
                  <a:spcPts val="2659"/>
                </a:lnSpc>
                <a:spcBef>
                  <a:spcPct val="0"/>
                </a:spcBef>
              </a:pPr>
            </a:p>
          </p:txBody>
        </p:sp>
      </p:grpSp>
      <p:grpSp>
        <p:nvGrpSpPr>
          <p:cNvPr name="Group 17" id="17"/>
          <p:cNvGrpSpPr/>
          <p:nvPr/>
        </p:nvGrpSpPr>
        <p:grpSpPr>
          <a:xfrm rot="0">
            <a:off x="1724561" y="3988414"/>
            <a:ext cx="13896389" cy="4483464"/>
            <a:chOff x="0" y="0"/>
            <a:chExt cx="3659954" cy="1180830"/>
          </a:xfrm>
        </p:grpSpPr>
        <p:sp>
          <p:nvSpPr>
            <p:cNvPr name="Freeform 18" id="18"/>
            <p:cNvSpPr/>
            <p:nvPr/>
          </p:nvSpPr>
          <p:spPr>
            <a:xfrm flipH="false" flipV="false" rot="0">
              <a:off x="0" y="0"/>
              <a:ext cx="3659954" cy="1180830"/>
            </a:xfrm>
            <a:custGeom>
              <a:avLst/>
              <a:gdLst/>
              <a:ahLst/>
              <a:cxnLst/>
              <a:rect r="r" b="b" t="t" l="l"/>
              <a:pathLst>
                <a:path h="1180830" w="3659954">
                  <a:moveTo>
                    <a:pt x="35098" y="0"/>
                  </a:moveTo>
                  <a:lnTo>
                    <a:pt x="3624856" y="0"/>
                  </a:lnTo>
                  <a:cubicBezTo>
                    <a:pt x="3634164" y="0"/>
                    <a:pt x="3643092" y="3698"/>
                    <a:pt x="3649674" y="10280"/>
                  </a:cubicBezTo>
                  <a:cubicBezTo>
                    <a:pt x="3656256" y="16862"/>
                    <a:pt x="3659954" y="25790"/>
                    <a:pt x="3659954" y="35098"/>
                  </a:cubicBezTo>
                  <a:lnTo>
                    <a:pt x="3659954" y="1145731"/>
                  </a:lnTo>
                  <a:cubicBezTo>
                    <a:pt x="3659954" y="1155040"/>
                    <a:pt x="3656256" y="1163968"/>
                    <a:pt x="3649674" y="1170550"/>
                  </a:cubicBezTo>
                  <a:cubicBezTo>
                    <a:pt x="3643092" y="1177132"/>
                    <a:pt x="3634164" y="1180830"/>
                    <a:pt x="3624856" y="1180830"/>
                  </a:cubicBezTo>
                  <a:lnTo>
                    <a:pt x="35098" y="1180830"/>
                  </a:lnTo>
                  <a:cubicBezTo>
                    <a:pt x="15714" y="1180830"/>
                    <a:pt x="0" y="1165116"/>
                    <a:pt x="0" y="1145731"/>
                  </a:cubicBezTo>
                  <a:lnTo>
                    <a:pt x="0" y="35098"/>
                  </a:lnTo>
                  <a:cubicBezTo>
                    <a:pt x="0" y="25790"/>
                    <a:pt x="3698" y="16862"/>
                    <a:pt x="10280" y="10280"/>
                  </a:cubicBezTo>
                  <a:cubicBezTo>
                    <a:pt x="16862" y="3698"/>
                    <a:pt x="25790" y="0"/>
                    <a:pt x="35098" y="0"/>
                  </a:cubicBezTo>
                  <a:close/>
                </a:path>
              </a:pathLst>
            </a:custGeom>
            <a:solidFill>
              <a:srgbClr val="FDD41C">
                <a:alpha val="44706"/>
              </a:srgbClr>
            </a:solidFill>
          </p:spPr>
        </p:sp>
        <p:sp>
          <p:nvSpPr>
            <p:cNvPr name="TextBox 19" id="19"/>
            <p:cNvSpPr txBox="true"/>
            <p:nvPr/>
          </p:nvSpPr>
          <p:spPr>
            <a:xfrm>
              <a:off x="0" y="-38100"/>
              <a:ext cx="3659954" cy="1218930"/>
            </a:xfrm>
            <a:prstGeom prst="rect">
              <a:avLst/>
            </a:prstGeom>
          </p:spPr>
          <p:txBody>
            <a:bodyPr anchor="ctr" rtlCol="false" tIns="50800" lIns="50800" bIns="50800" rIns="50800"/>
            <a:lstStyle/>
            <a:p>
              <a:pPr algn="ctr">
                <a:lnSpc>
                  <a:spcPts val="2659"/>
                </a:lnSpc>
                <a:spcBef>
                  <a:spcPct val="0"/>
                </a:spcBef>
              </a:pPr>
            </a:p>
          </p:txBody>
        </p:sp>
      </p:grpSp>
      <p:sp>
        <p:nvSpPr>
          <p:cNvPr name="Freeform 20" id="20"/>
          <p:cNvSpPr/>
          <p:nvPr/>
        </p:nvSpPr>
        <p:spPr>
          <a:xfrm flipH="false" flipV="false" rot="0">
            <a:off x="1724561" y="9258300"/>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1" id="21"/>
          <p:cNvSpPr/>
          <p:nvPr/>
        </p:nvSpPr>
        <p:spPr>
          <a:xfrm flipH="false" flipV="false" rot="0">
            <a:off x="-1572021" y="3685183"/>
            <a:ext cx="2887007" cy="2430335"/>
          </a:xfrm>
          <a:custGeom>
            <a:avLst/>
            <a:gdLst/>
            <a:ahLst/>
            <a:cxnLst/>
            <a:rect r="r" b="b" t="t" l="l"/>
            <a:pathLst>
              <a:path h="2430335" w="2887007">
                <a:moveTo>
                  <a:pt x="0" y="0"/>
                </a:moveTo>
                <a:lnTo>
                  <a:pt x="2887007" y="0"/>
                </a:lnTo>
                <a:lnTo>
                  <a:pt x="2887007"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2" id="22"/>
          <p:cNvSpPr/>
          <p:nvPr/>
        </p:nvSpPr>
        <p:spPr>
          <a:xfrm flipH="false" flipV="false" rot="-1329709">
            <a:off x="8387728" y="9823012"/>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23" id="23"/>
          <p:cNvSpPr/>
          <p:nvPr/>
        </p:nvSpPr>
        <p:spPr>
          <a:xfrm flipH="false" flipV="false" rot="-985132">
            <a:off x="15156177" y="2182065"/>
            <a:ext cx="5020056" cy="8229600"/>
          </a:xfrm>
          <a:custGeom>
            <a:avLst/>
            <a:gdLst/>
            <a:ahLst/>
            <a:cxnLst/>
            <a:rect r="r" b="b" t="t" l="l"/>
            <a:pathLst>
              <a:path h="8229600" w="5020056">
                <a:moveTo>
                  <a:pt x="0" y="0"/>
                </a:moveTo>
                <a:lnTo>
                  <a:pt x="5020056" y="0"/>
                </a:lnTo>
                <a:lnTo>
                  <a:pt x="5020056" y="8229600"/>
                </a:lnTo>
                <a:lnTo>
                  <a:pt x="0" y="8229600"/>
                </a:lnTo>
                <a:lnTo>
                  <a:pt x="0" y="0"/>
                </a:lnTo>
                <a:close/>
              </a:path>
            </a:pathLst>
          </a:custGeom>
          <a:blipFill>
            <a:blip r:embed="rId6"/>
            <a:stretch>
              <a:fillRect l="0" t="0" r="0" b="0"/>
            </a:stretch>
          </a:blipFill>
        </p:spPr>
      </p:sp>
      <p:sp>
        <p:nvSpPr>
          <p:cNvPr name="Freeform 24" id="24"/>
          <p:cNvSpPr/>
          <p:nvPr/>
        </p:nvSpPr>
        <p:spPr>
          <a:xfrm flipH="false" flipV="false" rot="0">
            <a:off x="2630026" y="5396936"/>
            <a:ext cx="1076076" cy="1437164"/>
          </a:xfrm>
          <a:custGeom>
            <a:avLst/>
            <a:gdLst/>
            <a:ahLst/>
            <a:cxnLst/>
            <a:rect r="r" b="b" t="t" l="l"/>
            <a:pathLst>
              <a:path h="1437164" w="1076076">
                <a:moveTo>
                  <a:pt x="0" y="0"/>
                </a:moveTo>
                <a:lnTo>
                  <a:pt x="1076076" y="0"/>
                </a:lnTo>
                <a:lnTo>
                  <a:pt x="1076076" y="1437164"/>
                </a:lnTo>
                <a:lnTo>
                  <a:pt x="0" y="1437164"/>
                </a:lnTo>
                <a:lnTo>
                  <a:pt x="0" y="0"/>
                </a:lnTo>
                <a:close/>
              </a:path>
            </a:pathLst>
          </a:custGeom>
          <a:blipFill>
            <a:blip r:embed="rId7"/>
            <a:stretch>
              <a:fillRect l="0" t="0" r="0" b="0"/>
            </a:stretch>
          </a:blipFill>
        </p:spPr>
      </p:sp>
      <p:sp>
        <p:nvSpPr>
          <p:cNvPr name="TextBox 25" id="25"/>
          <p:cNvSpPr txBox="true"/>
          <p:nvPr/>
        </p:nvSpPr>
        <p:spPr>
          <a:xfrm rot="0">
            <a:off x="2101708" y="4473319"/>
            <a:ext cx="11993746" cy="3595370"/>
          </a:xfrm>
          <a:prstGeom prst="rect">
            <a:avLst/>
          </a:prstGeom>
        </p:spPr>
        <p:txBody>
          <a:bodyPr anchor="t" rtlCol="false" tIns="0" lIns="0" bIns="0" rIns="0">
            <a:spAutoFit/>
          </a:bodyPr>
          <a:lstStyle/>
          <a:p>
            <a:pPr algn="just">
              <a:lnSpc>
                <a:spcPts val="4480"/>
              </a:lnSpc>
              <a:spcBef>
                <a:spcPct val="0"/>
              </a:spcBef>
            </a:pPr>
            <a:r>
              <a:rPr lang="en-US" sz="3200">
                <a:solidFill>
                  <a:srgbClr val="19120C"/>
                </a:solidFill>
                <a:latin typeface="Jella"/>
                <a:ea typeface="Jella"/>
                <a:cs typeface="Jella"/>
                <a:sym typeface="Jella"/>
              </a:rPr>
              <a:t> PHOTO</a:t>
            </a:r>
            <a:r>
              <a:rPr lang="en-US" sz="3200">
                <a:solidFill>
                  <a:srgbClr val="19120C"/>
                </a:solidFill>
                <a:latin typeface="Jella"/>
                <a:ea typeface="Jella"/>
                <a:cs typeface="Jella"/>
                <a:sym typeface="Jella"/>
              </a:rPr>
              <a:t> - LITHO - GRAPHY</a:t>
            </a:r>
          </a:p>
          <a:p>
            <a:pPr algn="just">
              <a:lnSpc>
                <a:spcPts val="4480"/>
              </a:lnSpc>
              <a:spcBef>
                <a:spcPct val="0"/>
              </a:spcBef>
            </a:pPr>
          </a:p>
          <a:p>
            <a:pPr algn="just">
              <a:lnSpc>
                <a:spcPts val="4480"/>
              </a:lnSpc>
              <a:spcBef>
                <a:spcPct val="0"/>
              </a:spcBef>
            </a:pPr>
          </a:p>
          <a:p>
            <a:pPr algn="just">
              <a:lnSpc>
                <a:spcPts val="4480"/>
              </a:lnSpc>
              <a:spcBef>
                <a:spcPct val="0"/>
              </a:spcBef>
            </a:pPr>
          </a:p>
          <a:p>
            <a:pPr algn="just">
              <a:lnSpc>
                <a:spcPts val="4480"/>
              </a:lnSpc>
              <a:spcBef>
                <a:spcPct val="0"/>
              </a:spcBef>
            </a:pPr>
          </a:p>
          <a:p>
            <a:pPr algn="just">
              <a:lnSpc>
                <a:spcPts val="4480"/>
              </a:lnSpc>
              <a:spcBef>
                <a:spcPct val="0"/>
              </a:spcBef>
            </a:pPr>
            <a:r>
              <a:rPr lang="en-US" sz="3200">
                <a:solidFill>
                  <a:srgbClr val="19120C"/>
                </a:solidFill>
                <a:latin typeface="Jella"/>
                <a:ea typeface="Jella"/>
                <a:cs typeface="Jella"/>
                <a:sym typeface="Jella"/>
              </a:rPr>
              <a:t>printing with light </a:t>
            </a:r>
          </a:p>
        </p:txBody>
      </p:sp>
      <p:sp>
        <p:nvSpPr>
          <p:cNvPr name="Freeform 26" id="26"/>
          <p:cNvSpPr/>
          <p:nvPr/>
        </p:nvSpPr>
        <p:spPr>
          <a:xfrm flipH="false" flipV="false" rot="0">
            <a:off x="4243403" y="5710374"/>
            <a:ext cx="1152720" cy="1039544"/>
          </a:xfrm>
          <a:custGeom>
            <a:avLst/>
            <a:gdLst/>
            <a:ahLst/>
            <a:cxnLst/>
            <a:rect r="r" b="b" t="t" l="l"/>
            <a:pathLst>
              <a:path h="1039544" w="1152720">
                <a:moveTo>
                  <a:pt x="0" y="0"/>
                </a:moveTo>
                <a:lnTo>
                  <a:pt x="1152720" y="0"/>
                </a:lnTo>
                <a:lnTo>
                  <a:pt x="1152720" y="1039544"/>
                </a:lnTo>
                <a:lnTo>
                  <a:pt x="0" y="103954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27" id="27"/>
          <p:cNvSpPr/>
          <p:nvPr/>
        </p:nvSpPr>
        <p:spPr>
          <a:xfrm flipH="false" flipV="false" rot="0">
            <a:off x="6147584" y="5488469"/>
            <a:ext cx="1557894" cy="1345631"/>
          </a:xfrm>
          <a:custGeom>
            <a:avLst/>
            <a:gdLst/>
            <a:ahLst/>
            <a:cxnLst/>
            <a:rect r="r" b="b" t="t" l="l"/>
            <a:pathLst>
              <a:path h="1345631" w="1557894">
                <a:moveTo>
                  <a:pt x="0" y="0"/>
                </a:moveTo>
                <a:lnTo>
                  <a:pt x="1557894" y="0"/>
                </a:lnTo>
                <a:lnTo>
                  <a:pt x="1557894" y="1345631"/>
                </a:lnTo>
                <a:lnTo>
                  <a:pt x="0" y="1345631"/>
                </a:lnTo>
                <a:lnTo>
                  <a:pt x="0" y="0"/>
                </a:lnTo>
                <a:close/>
              </a:path>
            </a:pathLst>
          </a:custGeom>
          <a:blipFill>
            <a:blip r:embed="rId10"/>
            <a:stretch>
              <a:fillRect l="0" t="0" r="0" b="0"/>
            </a:stretch>
          </a:blipFill>
        </p:spPr>
      </p:sp>
      <p:sp>
        <p:nvSpPr>
          <p:cNvPr name="TextBox 28" id="28"/>
          <p:cNvSpPr txBox="true"/>
          <p:nvPr/>
        </p:nvSpPr>
        <p:spPr>
          <a:xfrm rot="0">
            <a:off x="2265211" y="1764653"/>
            <a:ext cx="6261823" cy="1680210"/>
          </a:xfrm>
          <a:prstGeom prst="rect">
            <a:avLst/>
          </a:prstGeom>
        </p:spPr>
        <p:txBody>
          <a:bodyPr anchor="t" rtlCol="false" tIns="0" lIns="0" bIns="0" rIns="0">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Greek Word</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FAF6D4"/>
        </a:solidFill>
      </p:bgPr>
    </p:bg>
    <p:spTree>
      <p:nvGrpSpPr>
        <p:cNvPr id="1" name=""/>
        <p:cNvGrpSpPr/>
        <p:nvPr/>
      </p:nvGrpSpPr>
      <p:grpSpPr>
        <a:xfrm>
          <a:off x="0" y="0"/>
          <a:ext cx="0" cy="0"/>
          <a:chOff x="0" y="0"/>
          <a:chExt cx="0" cy="0"/>
        </a:xfrm>
      </p:grpSpPr>
      <p:sp>
        <p:nvSpPr>
          <p:cNvPr name="Freeform 2" id="2"/>
          <p:cNvSpPr/>
          <p:nvPr/>
        </p:nvSpPr>
        <p:spPr>
          <a:xfrm flipH="false" flipV="false" rot="0">
            <a:off x="16022789" y="8920583"/>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329709">
            <a:off x="5822328" y="365130"/>
            <a:ext cx="964814" cy="927976"/>
          </a:xfrm>
          <a:custGeom>
            <a:avLst/>
            <a:gdLst/>
            <a:ahLst/>
            <a:cxnLst/>
            <a:rect r="r" b="b" t="t" l="l"/>
            <a:pathLst>
              <a:path h="927976" w="964814">
                <a:moveTo>
                  <a:pt x="0" y="0"/>
                </a:moveTo>
                <a:lnTo>
                  <a:pt x="964815" y="0"/>
                </a:lnTo>
                <a:lnTo>
                  <a:pt x="964815"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5815797" y="-798152"/>
            <a:ext cx="2887007" cy="2430335"/>
          </a:xfrm>
          <a:custGeom>
            <a:avLst/>
            <a:gdLst/>
            <a:ahLst/>
            <a:cxnLst/>
            <a:rect r="r" b="b" t="t" l="l"/>
            <a:pathLst>
              <a:path h="2430335" w="2887007">
                <a:moveTo>
                  <a:pt x="0" y="0"/>
                </a:moveTo>
                <a:lnTo>
                  <a:pt x="2887006" y="0"/>
                </a:lnTo>
                <a:lnTo>
                  <a:pt x="2887006"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1329709">
            <a:off x="13133482" y="1176397"/>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1329709">
            <a:off x="15333390" y="3524426"/>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329709">
            <a:off x="12236935" y="8269726"/>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329709">
            <a:off x="5822328" y="7844911"/>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1329709">
            <a:off x="339301" y="8456595"/>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1329709">
            <a:off x="-482407" y="1638623"/>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1329709">
            <a:off x="17805593" y="6263215"/>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2" id="12"/>
          <p:cNvSpPr/>
          <p:nvPr/>
        </p:nvSpPr>
        <p:spPr>
          <a:xfrm flipH="false" flipV="false" rot="0">
            <a:off x="1028700" y="-1401635"/>
            <a:ext cx="2887007" cy="2430335"/>
          </a:xfrm>
          <a:custGeom>
            <a:avLst/>
            <a:gdLst/>
            <a:ahLst/>
            <a:cxnLst/>
            <a:rect r="r" b="b" t="t" l="l"/>
            <a:pathLst>
              <a:path h="2430335" w="2887007">
                <a:moveTo>
                  <a:pt x="0" y="0"/>
                </a:moveTo>
                <a:lnTo>
                  <a:pt x="2887007" y="0"/>
                </a:lnTo>
                <a:lnTo>
                  <a:pt x="2887007"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3" id="13"/>
          <p:cNvSpPr/>
          <p:nvPr/>
        </p:nvSpPr>
        <p:spPr>
          <a:xfrm flipH="false" flipV="false" rot="0">
            <a:off x="8870135" y="-939409"/>
            <a:ext cx="2887007" cy="2430335"/>
          </a:xfrm>
          <a:custGeom>
            <a:avLst/>
            <a:gdLst/>
            <a:ahLst/>
            <a:cxnLst/>
            <a:rect r="r" b="b" t="t" l="l"/>
            <a:pathLst>
              <a:path h="2430335" w="2887007">
                <a:moveTo>
                  <a:pt x="0" y="0"/>
                </a:moveTo>
                <a:lnTo>
                  <a:pt x="2887007" y="0"/>
                </a:lnTo>
                <a:lnTo>
                  <a:pt x="2887007"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4" id="14"/>
          <p:cNvGrpSpPr/>
          <p:nvPr/>
        </p:nvGrpSpPr>
        <p:grpSpPr>
          <a:xfrm rot="0">
            <a:off x="1724561" y="2011750"/>
            <a:ext cx="13896389" cy="1466349"/>
            <a:chOff x="0" y="0"/>
            <a:chExt cx="3659954" cy="386199"/>
          </a:xfrm>
        </p:grpSpPr>
        <p:sp>
          <p:nvSpPr>
            <p:cNvPr name="Freeform 15" id="15"/>
            <p:cNvSpPr/>
            <p:nvPr/>
          </p:nvSpPr>
          <p:spPr>
            <a:xfrm flipH="false" flipV="false" rot="0">
              <a:off x="0" y="0"/>
              <a:ext cx="3659954" cy="386199"/>
            </a:xfrm>
            <a:custGeom>
              <a:avLst/>
              <a:gdLst/>
              <a:ahLst/>
              <a:cxnLst/>
              <a:rect r="r" b="b" t="t" l="l"/>
              <a:pathLst>
                <a:path h="386199" w="3659954">
                  <a:moveTo>
                    <a:pt x="55712" y="0"/>
                  </a:moveTo>
                  <a:lnTo>
                    <a:pt x="3604242" y="0"/>
                  </a:lnTo>
                  <a:cubicBezTo>
                    <a:pt x="3619018" y="0"/>
                    <a:pt x="3633189" y="5870"/>
                    <a:pt x="3643637" y="16318"/>
                  </a:cubicBezTo>
                  <a:cubicBezTo>
                    <a:pt x="3654084" y="26766"/>
                    <a:pt x="3659954" y="40936"/>
                    <a:pt x="3659954" y="55712"/>
                  </a:cubicBezTo>
                  <a:lnTo>
                    <a:pt x="3659954" y="330487"/>
                  </a:lnTo>
                  <a:cubicBezTo>
                    <a:pt x="3659954" y="345263"/>
                    <a:pt x="3654084" y="359433"/>
                    <a:pt x="3643637" y="369881"/>
                  </a:cubicBezTo>
                  <a:cubicBezTo>
                    <a:pt x="3633189" y="380329"/>
                    <a:pt x="3619018" y="386199"/>
                    <a:pt x="3604242" y="386199"/>
                  </a:cubicBezTo>
                  <a:lnTo>
                    <a:pt x="55712" y="386199"/>
                  </a:lnTo>
                  <a:cubicBezTo>
                    <a:pt x="40936" y="386199"/>
                    <a:pt x="26766" y="380329"/>
                    <a:pt x="16318" y="369881"/>
                  </a:cubicBezTo>
                  <a:cubicBezTo>
                    <a:pt x="5870" y="359433"/>
                    <a:pt x="0" y="345263"/>
                    <a:pt x="0" y="330487"/>
                  </a:cubicBezTo>
                  <a:lnTo>
                    <a:pt x="0" y="55712"/>
                  </a:lnTo>
                  <a:cubicBezTo>
                    <a:pt x="0" y="40936"/>
                    <a:pt x="5870" y="26766"/>
                    <a:pt x="16318" y="16318"/>
                  </a:cubicBezTo>
                  <a:cubicBezTo>
                    <a:pt x="26766" y="5870"/>
                    <a:pt x="40936" y="0"/>
                    <a:pt x="55712" y="0"/>
                  </a:cubicBezTo>
                  <a:close/>
                </a:path>
              </a:pathLst>
            </a:custGeom>
            <a:solidFill>
              <a:srgbClr val="FDD41C">
                <a:alpha val="77647"/>
              </a:srgbClr>
            </a:solidFill>
          </p:spPr>
        </p:sp>
        <p:sp>
          <p:nvSpPr>
            <p:cNvPr name="TextBox 16" id="16"/>
            <p:cNvSpPr txBox="true"/>
            <p:nvPr/>
          </p:nvSpPr>
          <p:spPr>
            <a:xfrm>
              <a:off x="0" y="-38100"/>
              <a:ext cx="3659954" cy="424299"/>
            </a:xfrm>
            <a:prstGeom prst="rect">
              <a:avLst/>
            </a:prstGeom>
          </p:spPr>
          <p:txBody>
            <a:bodyPr anchor="ctr" rtlCol="false" tIns="50800" lIns="50800" bIns="50800" rIns="50800"/>
            <a:lstStyle/>
            <a:p>
              <a:pPr algn="ctr">
                <a:lnSpc>
                  <a:spcPts val="2659"/>
                </a:lnSpc>
                <a:spcBef>
                  <a:spcPct val="0"/>
                </a:spcBef>
              </a:pPr>
            </a:p>
          </p:txBody>
        </p:sp>
      </p:grpSp>
      <p:sp>
        <p:nvSpPr>
          <p:cNvPr name="Freeform 17" id="17"/>
          <p:cNvSpPr/>
          <p:nvPr/>
        </p:nvSpPr>
        <p:spPr>
          <a:xfrm flipH="false" flipV="false" rot="0">
            <a:off x="1724561" y="9258300"/>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8" id="18"/>
          <p:cNvGrpSpPr/>
          <p:nvPr/>
        </p:nvGrpSpPr>
        <p:grpSpPr>
          <a:xfrm rot="0">
            <a:off x="1724561" y="3988414"/>
            <a:ext cx="5785397" cy="5686901"/>
            <a:chOff x="0" y="0"/>
            <a:chExt cx="1523726" cy="1497785"/>
          </a:xfrm>
        </p:grpSpPr>
        <p:sp>
          <p:nvSpPr>
            <p:cNvPr name="Freeform 19" id="19"/>
            <p:cNvSpPr/>
            <p:nvPr/>
          </p:nvSpPr>
          <p:spPr>
            <a:xfrm flipH="false" flipV="false" rot="0">
              <a:off x="0" y="0"/>
              <a:ext cx="1523726" cy="1497785"/>
            </a:xfrm>
            <a:custGeom>
              <a:avLst/>
              <a:gdLst/>
              <a:ahLst/>
              <a:cxnLst/>
              <a:rect r="r" b="b" t="t" l="l"/>
              <a:pathLst>
                <a:path h="1497785" w="1523726">
                  <a:moveTo>
                    <a:pt x="84306" y="0"/>
                  </a:moveTo>
                  <a:lnTo>
                    <a:pt x="1439420" y="0"/>
                  </a:lnTo>
                  <a:cubicBezTo>
                    <a:pt x="1461780" y="0"/>
                    <a:pt x="1483223" y="8882"/>
                    <a:pt x="1499033" y="24693"/>
                  </a:cubicBezTo>
                  <a:cubicBezTo>
                    <a:pt x="1514844" y="40503"/>
                    <a:pt x="1523726" y="61946"/>
                    <a:pt x="1523726" y="84306"/>
                  </a:cubicBezTo>
                  <a:lnTo>
                    <a:pt x="1523726" y="1413479"/>
                  </a:lnTo>
                  <a:cubicBezTo>
                    <a:pt x="1523726" y="1435838"/>
                    <a:pt x="1514844" y="1457282"/>
                    <a:pt x="1499033" y="1473092"/>
                  </a:cubicBezTo>
                  <a:cubicBezTo>
                    <a:pt x="1483223" y="1488903"/>
                    <a:pt x="1461780" y="1497785"/>
                    <a:pt x="1439420" y="1497785"/>
                  </a:cubicBezTo>
                  <a:lnTo>
                    <a:pt x="84306" y="1497785"/>
                  </a:lnTo>
                  <a:cubicBezTo>
                    <a:pt x="61946" y="1497785"/>
                    <a:pt x="40503" y="1488903"/>
                    <a:pt x="24693" y="1473092"/>
                  </a:cubicBezTo>
                  <a:cubicBezTo>
                    <a:pt x="8882" y="1457282"/>
                    <a:pt x="0" y="1435838"/>
                    <a:pt x="0" y="1413479"/>
                  </a:cubicBezTo>
                  <a:lnTo>
                    <a:pt x="0" y="84306"/>
                  </a:lnTo>
                  <a:cubicBezTo>
                    <a:pt x="0" y="61946"/>
                    <a:pt x="8882" y="40503"/>
                    <a:pt x="24693" y="24693"/>
                  </a:cubicBezTo>
                  <a:cubicBezTo>
                    <a:pt x="40503" y="8882"/>
                    <a:pt x="61946" y="0"/>
                    <a:pt x="84306" y="0"/>
                  </a:cubicBezTo>
                  <a:close/>
                </a:path>
              </a:pathLst>
            </a:custGeom>
            <a:solidFill>
              <a:srgbClr val="FDD41C">
                <a:alpha val="44706"/>
              </a:srgbClr>
            </a:solidFill>
          </p:spPr>
        </p:sp>
        <p:sp>
          <p:nvSpPr>
            <p:cNvPr name="TextBox 20" id="20"/>
            <p:cNvSpPr txBox="true"/>
            <p:nvPr/>
          </p:nvSpPr>
          <p:spPr>
            <a:xfrm>
              <a:off x="0" y="-38100"/>
              <a:ext cx="1523726" cy="1535885"/>
            </a:xfrm>
            <a:prstGeom prst="rect">
              <a:avLst/>
            </a:prstGeom>
          </p:spPr>
          <p:txBody>
            <a:bodyPr anchor="ctr" rtlCol="false" tIns="50800" lIns="50800" bIns="50800" rIns="50800"/>
            <a:lstStyle/>
            <a:p>
              <a:pPr algn="ctr">
                <a:lnSpc>
                  <a:spcPts val="2659"/>
                </a:lnSpc>
                <a:spcBef>
                  <a:spcPct val="0"/>
                </a:spcBef>
              </a:pPr>
            </a:p>
          </p:txBody>
        </p:sp>
      </p:grpSp>
      <p:sp>
        <p:nvSpPr>
          <p:cNvPr name="Freeform 21" id="21"/>
          <p:cNvSpPr/>
          <p:nvPr/>
        </p:nvSpPr>
        <p:spPr>
          <a:xfrm flipH="false" flipV="false" rot="0">
            <a:off x="-1572021" y="3685183"/>
            <a:ext cx="2887007" cy="2430335"/>
          </a:xfrm>
          <a:custGeom>
            <a:avLst/>
            <a:gdLst/>
            <a:ahLst/>
            <a:cxnLst/>
            <a:rect r="r" b="b" t="t" l="l"/>
            <a:pathLst>
              <a:path h="2430335" w="2887007">
                <a:moveTo>
                  <a:pt x="0" y="0"/>
                </a:moveTo>
                <a:lnTo>
                  <a:pt x="2887007" y="0"/>
                </a:lnTo>
                <a:lnTo>
                  <a:pt x="2887007"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2" id="22"/>
          <p:cNvSpPr/>
          <p:nvPr/>
        </p:nvSpPr>
        <p:spPr>
          <a:xfrm flipH="false" flipV="false" rot="-1329709">
            <a:off x="8387728" y="9823012"/>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23" id="23"/>
          <p:cNvGrpSpPr/>
          <p:nvPr/>
        </p:nvGrpSpPr>
        <p:grpSpPr>
          <a:xfrm rot="0">
            <a:off x="7910008" y="3890293"/>
            <a:ext cx="8527584" cy="5686901"/>
            <a:chOff x="0" y="0"/>
            <a:chExt cx="2245948" cy="1497785"/>
          </a:xfrm>
        </p:grpSpPr>
        <p:sp>
          <p:nvSpPr>
            <p:cNvPr name="Freeform 24" id="24"/>
            <p:cNvSpPr/>
            <p:nvPr/>
          </p:nvSpPr>
          <p:spPr>
            <a:xfrm flipH="false" flipV="false" rot="0">
              <a:off x="0" y="0"/>
              <a:ext cx="2245948" cy="1497785"/>
            </a:xfrm>
            <a:custGeom>
              <a:avLst/>
              <a:gdLst/>
              <a:ahLst/>
              <a:cxnLst/>
              <a:rect r="r" b="b" t="t" l="l"/>
              <a:pathLst>
                <a:path h="1497785" w="2245948">
                  <a:moveTo>
                    <a:pt x="57196" y="0"/>
                  </a:moveTo>
                  <a:lnTo>
                    <a:pt x="2188752" y="0"/>
                  </a:lnTo>
                  <a:cubicBezTo>
                    <a:pt x="2203922" y="0"/>
                    <a:pt x="2218470" y="6026"/>
                    <a:pt x="2229196" y="16752"/>
                  </a:cubicBezTo>
                  <a:cubicBezTo>
                    <a:pt x="2239922" y="27478"/>
                    <a:pt x="2245948" y="42026"/>
                    <a:pt x="2245948" y="57196"/>
                  </a:cubicBezTo>
                  <a:lnTo>
                    <a:pt x="2245948" y="1440589"/>
                  </a:lnTo>
                  <a:cubicBezTo>
                    <a:pt x="2245948" y="1455758"/>
                    <a:pt x="2239922" y="1470306"/>
                    <a:pt x="2229196" y="1481032"/>
                  </a:cubicBezTo>
                  <a:cubicBezTo>
                    <a:pt x="2218470" y="1491759"/>
                    <a:pt x="2203922" y="1497785"/>
                    <a:pt x="2188752" y="1497785"/>
                  </a:cubicBezTo>
                  <a:lnTo>
                    <a:pt x="57196" y="1497785"/>
                  </a:lnTo>
                  <a:cubicBezTo>
                    <a:pt x="42026" y="1497785"/>
                    <a:pt x="27478" y="1491759"/>
                    <a:pt x="16752" y="1481032"/>
                  </a:cubicBezTo>
                  <a:cubicBezTo>
                    <a:pt x="6026" y="1470306"/>
                    <a:pt x="0" y="1455758"/>
                    <a:pt x="0" y="1440589"/>
                  </a:cubicBezTo>
                  <a:lnTo>
                    <a:pt x="0" y="57196"/>
                  </a:lnTo>
                  <a:cubicBezTo>
                    <a:pt x="0" y="42026"/>
                    <a:pt x="6026" y="27478"/>
                    <a:pt x="16752" y="16752"/>
                  </a:cubicBezTo>
                  <a:cubicBezTo>
                    <a:pt x="27478" y="6026"/>
                    <a:pt x="42026" y="0"/>
                    <a:pt x="57196" y="0"/>
                  </a:cubicBezTo>
                  <a:close/>
                </a:path>
              </a:pathLst>
            </a:custGeom>
            <a:solidFill>
              <a:srgbClr val="FDD41C">
                <a:alpha val="44706"/>
              </a:srgbClr>
            </a:solidFill>
          </p:spPr>
        </p:sp>
        <p:sp>
          <p:nvSpPr>
            <p:cNvPr name="TextBox 25" id="25"/>
            <p:cNvSpPr txBox="true"/>
            <p:nvPr/>
          </p:nvSpPr>
          <p:spPr>
            <a:xfrm>
              <a:off x="0" y="-38100"/>
              <a:ext cx="2245948" cy="1535885"/>
            </a:xfrm>
            <a:prstGeom prst="rect">
              <a:avLst/>
            </a:prstGeom>
          </p:spPr>
          <p:txBody>
            <a:bodyPr anchor="ctr" rtlCol="false" tIns="50800" lIns="50800" bIns="50800" rIns="50800"/>
            <a:lstStyle/>
            <a:p>
              <a:pPr algn="ctr">
                <a:lnSpc>
                  <a:spcPts val="2659"/>
                </a:lnSpc>
                <a:spcBef>
                  <a:spcPct val="0"/>
                </a:spcBef>
              </a:pPr>
            </a:p>
          </p:txBody>
        </p:sp>
      </p:grpSp>
      <p:sp>
        <p:nvSpPr>
          <p:cNvPr name="TextBox 26" id="26"/>
          <p:cNvSpPr txBox="true"/>
          <p:nvPr/>
        </p:nvSpPr>
        <p:spPr>
          <a:xfrm rot="0">
            <a:off x="2265211" y="1764653"/>
            <a:ext cx="6261823" cy="1680210"/>
          </a:xfrm>
          <a:prstGeom prst="rect">
            <a:avLst/>
          </a:prstGeom>
        </p:spPr>
        <p:txBody>
          <a:bodyPr anchor="t" rtlCol="false" tIns="0" lIns="0" bIns="0" rIns="0">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Spin C</a:t>
            </a:r>
            <a:r>
              <a:rPr lang="en-US" sz="9600">
                <a:solidFill>
                  <a:srgbClr val="000000"/>
                </a:solidFill>
                <a:latin typeface="Bobby Jones Condensed Soft"/>
                <a:ea typeface="Bobby Jones Condensed Soft"/>
                <a:cs typeface="Bobby Jones Condensed Soft"/>
                <a:sym typeface="Bobby Jones Condensed Soft"/>
              </a:rPr>
              <a:t>oding</a:t>
            </a:r>
          </a:p>
        </p:txBody>
      </p:sp>
      <p:sp>
        <p:nvSpPr>
          <p:cNvPr name="TextBox 27" id="27"/>
          <p:cNvSpPr txBox="true"/>
          <p:nvPr/>
        </p:nvSpPr>
        <p:spPr>
          <a:xfrm rot="0">
            <a:off x="2040815" y="4218498"/>
            <a:ext cx="5084967" cy="3958590"/>
          </a:xfrm>
          <a:prstGeom prst="rect">
            <a:avLst/>
          </a:prstGeom>
        </p:spPr>
        <p:txBody>
          <a:bodyPr anchor="t" rtlCol="false" tIns="0" lIns="0" bIns="0" rIns="0">
            <a:spAutoFit/>
          </a:bodyPr>
          <a:lstStyle/>
          <a:p>
            <a:pPr algn="l" marL="518160" indent="-259080" lvl="1">
              <a:lnSpc>
                <a:spcPts val="3359"/>
              </a:lnSpc>
              <a:buAutoNum type="arabicPeriod" startAt="1"/>
            </a:pPr>
            <a:r>
              <a:rPr lang="en-US" sz="2400">
                <a:solidFill>
                  <a:srgbClr val="19120C"/>
                </a:solidFill>
                <a:latin typeface="Jella"/>
                <a:ea typeface="Jella"/>
                <a:cs typeface="Jella"/>
                <a:sym typeface="Jella"/>
              </a:rPr>
              <a:t>P</a:t>
            </a:r>
            <a:r>
              <a:rPr lang="en-US" sz="2400">
                <a:solidFill>
                  <a:srgbClr val="19120C"/>
                </a:solidFill>
                <a:latin typeface="Jella"/>
                <a:ea typeface="Jella"/>
                <a:cs typeface="Jella"/>
                <a:sym typeface="Jella"/>
              </a:rPr>
              <a:t>ut metals on spin coder chuck</a:t>
            </a:r>
          </a:p>
          <a:p>
            <a:pPr algn="l" marL="518160" indent="-259080" lvl="1">
              <a:lnSpc>
                <a:spcPts val="3359"/>
              </a:lnSpc>
              <a:buAutoNum type="arabicPeriod" startAt="1"/>
            </a:pPr>
            <a:r>
              <a:rPr lang="en-US" sz="2400">
                <a:solidFill>
                  <a:srgbClr val="19120C"/>
                </a:solidFill>
                <a:latin typeface="Jella"/>
                <a:ea typeface="Jella"/>
                <a:cs typeface="Jella"/>
                <a:sym typeface="Jella"/>
              </a:rPr>
              <a:t>Drop LR1A solvent over chip</a:t>
            </a:r>
          </a:p>
          <a:p>
            <a:pPr algn="l" marL="518160" indent="-259080" lvl="1">
              <a:lnSpc>
                <a:spcPts val="3359"/>
              </a:lnSpc>
              <a:buAutoNum type="arabicPeriod" startAt="1"/>
            </a:pPr>
            <a:r>
              <a:rPr lang="en-US" sz="2400">
                <a:solidFill>
                  <a:srgbClr val="19120C"/>
                </a:solidFill>
                <a:latin typeface="Jella"/>
                <a:ea typeface="Jella"/>
                <a:cs typeface="Jella"/>
                <a:sym typeface="Jella"/>
              </a:rPr>
              <a:t>Spin at 4000rpm</a:t>
            </a:r>
          </a:p>
          <a:p>
            <a:pPr algn="l" marL="518160" indent="-259080" lvl="1">
              <a:lnSpc>
                <a:spcPts val="3359"/>
              </a:lnSpc>
              <a:buAutoNum type="arabicPeriod" startAt="1"/>
            </a:pPr>
            <a:r>
              <a:rPr lang="en-US" sz="2400">
                <a:solidFill>
                  <a:srgbClr val="19120C"/>
                </a:solidFill>
                <a:latin typeface="Jella"/>
                <a:ea typeface="Jella"/>
                <a:cs typeface="Jella"/>
                <a:sym typeface="Jella"/>
              </a:rPr>
              <a:t>Put on hot plate for 5 mins (180°)</a:t>
            </a:r>
          </a:p>
          <a:p>
            <a:pPr algn="l" marL="518160" indent="-259080" lvl="1">
              <a:lnSpc>
                <a:spcPts val="3359"/>
              </a:lnSpc>
              <a:buAutoNum type="arabicPeriod" startAt="1"/>
            </a:pPr>
            <a:r>
              <a:rPr lang="en-US" sz="2400">
                <a:solidFill>
                  <a:srgbClr val="19120C"/>
                </a:solidFill>
                <a:latin typeface="Jella"/>
                <a:ea typeface="Jella"/>
                <a:cs typeface="Jella"/>
                <a:sym typeface="Jella"/>
              </a:rPr>
              <a:t>Repeat with chemical s1805</a:t>
            </a:r>
          </a:p>
          <a:p>
            <a:pPr algn="l" marL="518160" indent="-259080" lvl="1">
              <a:lnSpc>
                <a:spcPts val="3359"/>
              </a:lnSpc>
              <a:buAutoNum type="arabicPeriod" startAt="1"/>
            </a:pPr>
            <a:r>
              <a:rPr lang="en-US" sz="2400">
                <a:solidFill>
                  <a:srgbClr val="19120C"/>
                </a:solidFill>
                <a:latin typeface="Jella"/>
                <a:ea typeface="Jella"/>
                <a:cs typeface="Jella"/>
                <a:sym typeface="Jella"/>
              </a:rPr>
              <a:t>Hot plate new heat 105°</a:t>
            </a:r>
          </a:p>
          <a:p>
            <a:pPr algn="l">
              <a:lnSpc>
                <a:spcPts val="3359"/>
              </a:lnSpc>
            </a:pPr>
          </a:p>
        </p:txBody>
      </p:sp>
      <p:sp>
        <p:nvSpPr>
          <p:cNvPr name="Freeform 28" id="28"/>
          <p:cNvSpPr/>
          <p:nvPr/>
        </p:nvSpPr>
        <p:spPr>
          <a:xfrm flipH="false" flipV="false" rot="0">
            <a:off x="8248340" y="4082684"/>
            <a:ext cx="3947036" cy="5262715"/>
          </a:xfrm>
          <a:custGeom>
            <a:avLst/>
            <a:gdLst/>
            <a:ahLst/>
            <a:cxnLst/>
            <a:rect r="r" b="b" t="t" l="l"/>
            <a:pathLst>
              <a:path h="5262715" w="3947036">
                <a:moveTo>
                  <a:pt x="0" y="0"/>
                </a:moveTo>
                <a:lnTo>
                  <a:pt x="3947036" y="0"/>
                </a:lnTo>
                <a:lnTo>
                  <a:pt x="3947036" y="5262714"/>
                </a:lnTo>
                <a:lnTo>
                  <a:pt x="0" y="5262714"/>
                </a:lnTo>
                <a:lnTo>
                  <a:pt x="0" y="0"/>
                </a:lnTo>
                <a:close/>
              </a:path>
            </a:pathLst>
          </a:custGeom>
          <a:blipFill>
            <a:blip r:embed="rId6"/>
            <a:stretch>
              <a:fillRect l="0" t="0" r="0" b="0"/>
            </a:stretch>
          </a:blipFill>
        </p:spPr>
      </p:sp>
      <p:sp>
        <p:nvSpPr>
          <p:cNvPr name="Freeform 29" id="29"/>
          <p:cNvSpPr/>
          <p:nvPr/>
        </p:nvSpPr>
        <p:spPr>
          <a:xfrm flipH="false" flipV="false" rot="0">
            <a:off x="12097547" y="4082684"/>
            <a:ext cx="3953556" cy="5289038"/>
          </a:xfrm>
          <a:custGeom>
            <a:avLst/>
            <a:gdLst/>
            <a:ahLst/>
            <a:cxnLst/>
            <a:rect r="r" b="b" t="t" l="l"/>
            <a:pathLst>
              <a:path h="5289038" w="3953556">
                <a:moveTo>
                  <a:pt x="0" y="0"/>
                </a:moveTo>
                <a:lnTo>
                  <a:pt x="3953556" y="0"/>
                </a:lnTo>
                <a:lnTo>
                  <a:pt x="3953556" y="5289038"/>
                </a:lnTo>
                <a:lnTo>
                  <a:pt x="0" y="5289038"/>
                </a:lnTo>
                <a:lnTo>
                  <a:pt x="0" y="0"/>
                </a:lnTo>
                <a:close/>
              </a:path>
            </a:pathLst>
          </a:custGeom>
          <a:blipFill>
            <a:blip r:embed="rId7"/>
            <a:stretch>
              <a:fillRect l="0" t="0" r="0" b="0"/>
            </a:stretch>
          </a:blipFill>
        </p:spPr>
      </p:sp>
      <p:sp>
        <p:nvSpPr>
          <p:cNvPr name="Freeform 30" id="30"/>
          <p:cNvSpPr/>
          <p:nvPr/>
        </p:nvSpPr>
        <p:spPr>
          <a:xfrm flipH="true" flipV="false" rot="0">
            <a:off x="16262962" y="6228872"/>
            <a:ext cx="2646833" cy="4160052"/>
          </a:xfrm>
          <a:custGeom>
            <a:avLst/>
            <a:gdLst/>
            <a:ahLst/>
            <a:cxnLst/>
            <a:rect r="r" b="b" t="t" l="l"/>
            <a:pathLst>
              <a:path h="4160052" w="2646833">
                <a:moveTo>
                  <a:pt x="2646833" y="0"/>
                </a:moveTo>
                <a:lnTo>
                  <a:pt x="0" y="0"/>
                </a:lnTo>
                <a:lnTo>
                  <a:pt x="0" y="4160052"/>
                </a:lnTo>
                <a:lnTo>
                  <a:pt x="2646833" y="4160052"/>
                </a:lnTo>
                <a:lnTo>
                  <a:pt x="2646833" y="0"/>
                </a:lnTo>
                <a:close/>
              </a:path>
            </a:pathLst>
          </a:custGeom>
          <a:blipFill>
            <a:blip r:embed="rId8"/>
            <a:stretch>
              <a:fillRect l="0" t="0" r="0" b="0"/>
            </a:stretch>
          </a:blipFill>
        </p:spPr>
      </p:sp>
      <p:sp>
        <p:nvSpPr>
          <p:cNvPr name="Freeform 31" id="31"/>
          <p:cNvSpPr/>
          <p:nvPr/>
        </p:nvSpPr>
        <p:spPr>
          <a:xfrm flipH="false" flipV="false" rot="5400000">
            <a:off x="3042381" y="4393510"/>
            <a:ext cx="3268749" cy="5785397"/>
          </a:xfrm>
          <a:custGeom>
            <a:avLst/>
            <a:gdLst/>
            <a:ahLst/>
            <a:cxnLst/>
            <a:rect r="r" b="b" t="t" l="l"/>
            <a:pathLst>
              <a:path h="5785397" w="3268749">
                <a:moveTo>
                  <a:pt x="0" y="0"/>
                </a:moveTo>
                <a:lnTo>
                  <a:pt x="3268749" y="0"/>
                </a:lnTo>
                <a:lnTo>
                  <a:pt x="3268749" y="5785397"/>
                </a:lnTo>
                <a:lnTo>
                  <a:pt x="0" y="5785397"/>
                </a:lnTo>
                <a:lnTo>
                  <a:pt x="0" y="0"/>
                </a:lnTo>
                <a:close/>
              </a:path>
            </a:pathLst>
          </a:custGeom>
          <a:blipFill>
            <a:blip r:embed="rId9"/>
            <a:stretch>
              <a:fillRect l="0" t="0" r="0" b="0"/>
            </a:stretch>
          </a:blipFill>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AF6D4"/>
        </a:solidFill>
      </p:bgPr>
    </p:bg>
    <p:spTree>
      <p:nvGrpSpPr>
        <p:cNvPr id="1" name=""/>
        <p:cNvGrpSpPr/>
        <p:nvPr/>
      </p:nvGrpSpPr>
      <p:grpSpPr>
        <a:xfrm>
          <a:off x="0" y="0"/>
          <a:ext cx="0" cy="0"/>
          <a:chOff x="0" y="0"/>
          <a:chExt cx="0" cy="0"/>
        </a:xfrm>
      </p:grpSpPr>
      <p:sp>
        <p:nvSpPr>
          <p:cNvPr name="Freeform 2" id="2"/>
          <p:cNvSpPr/>
          <p:nvPr/>
        </p:nvSpPr>
        <p:spPr>
          <a:xfrm flipH="false" flipV="false" rot="0">
            <a:off x="16022789" y="8920583"/>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329709">
            <a:off x="5822328" y="-420503"/>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5815797" y="-798152"/>
            <a:ext cx="2887007" cy="2430335"/>
          </a:xfrm>
          <a:custGeom>
            <a:avLst/>
            <a:gdLst/>
            <a:ahLst/>
            <a:cxnLst/>
            <a:rect r="r" b="b" t="t" l="l"/>
            <a:pathLst>
              <a:path h="2430335" w="2887007">
                <a:moveTo>
                  <a:pt x="0" y="0"/>
                </a:moveTo>
                <a:lnTo>
                  <a:pt x="2887006" y="0"/>
                </a:lnTo>
                <a:lnTo>
                  <a:pt x="2887006"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1329709">
            <a:off x="13133482" y="1176397"/>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1329709">
            <a:off x="15333390" y="3524426"/>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329709">
            <a:off x="12236935" y="8269726"/>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329709">
            <a:off x="5822328" y="7844911"/>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1329709">
            <a:off x="-482407" y="7844911"/>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1329709">
            <a:off x="-482407" y="1638623"/>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1329709">
            <a:off x="17805593" y="6263215"/>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2" id="12"/>
          <p:cNvSpPr/>
          <p:nvPr/>
        </p:nvSpPr>
        <p:spPr>
          <a:xfrm flipH="false" flipV="false" rot="0">
            <a:off x="-621795" y="-1401635"/>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3" id="13"/>
          <p:cNvSpPr/>
          <p:nvPr/>
        </p:nvSpPr>
        <p:spPr>
          <a:xfrm flipH="false" flipV="false" rot="0">
            <a:off x="9144000" y="-2013319"/>
            <a:ext cx="2887007" cy="2430335"/>
          </a:xfrm>
          <a:custGeom>
            <a:avLst/>
            <a:gdLst/>
            <a:ahLst/>
            <a:cxnLst/>
            <a:rect r="r" b="b" t="t" l="l"/>
            <a:pathLst>
              <a:path h="2430335" w="2887007">
                <a:moveTo>
                  <a:pt x="0" y="0"/>
                </a:moveTo>
                <a:lnTo>
                  <a:pt x="2887007" y="0"/>
                </a:lnTo>
                <a:lnTo>
                  <a:pt x="2887007"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4" id="14"/>
          <p:cNvGrpSpPr/>
          <p:nvPr/>
        </p:nvGrpSpPr>
        <p:grpSpPr>
          <a:xfrm rot="0">
            <a:off x="1724561" y="2011750"/>
            <a:ext cx="14713031" cy="1433114"/>
            <a:chOff x="0" y="0"/>
            <a:chExt cx="3875037" cy="377446"/>
          </a:xfrm>
        </p:grpSpPr>
        <p:sp>
          <p:nvSpPr>
            <p:cNvPr name="Freeform 15" id="15"/>
            <p:cNvSpPr/>
            <p:nvPr/>
          </p:nvSpPr>
          <p:spPr>
            <a:xfrm flipH="false" flipV="false" rot="0">
              <a:off x="0" y="0"/>
              <a:ext cx="3875037" cy="377446"/>
            </a:xfrm>
            <a:custGeom>
              <a:avLst/>
              <a:gdLst/>
              <a:ahLst/>
              <a:cxnLst/>
              <a:rect r="r" b="b" t="t" l="l"/>
              <a:pathLst>
                <a:path h="377446" w="3875037">
                  <a:moveTo>
                    <a:pt x="52619" y="0"/>
                  </a:moveTo>
                  <a:lnTo>
                    <a:pt x="3822417" y="0"/>
                  </a:lnTo>
                  <a:cubicBezTo>
                    <a:pt x="3851478" y="0"/>
                    <a:pt x="3875037" y="23559"/>
                    <a:pt x="3875037" y="52619"/>
                  </a:cubicBezTo>
                  <a:lnTo>
                    <a:pt x="3875037" y="324826"/>
                  </a:lnTo>
                  <a:cubicBezTo>
                    <a:pt x="3875037" y="338782"/>
                    <a:pt x="3869493" y="352166"/>
                    <a:pt x="3859625" y="362034"/>
                  </a:cubicBezTo>
                  <a:cubicBezTo>
                    <a:pt x="3849757" y="371902"/>
                    <a:pt x="3836373" y="377446"/>
                    <a:pt x="3822417" y="377446"/>
                  </a:cubicBezTo>
                  <a:lnTo>
                    <a:pt x="52619" y="377446"/>
                  </a:lnTo>
                  <a:cubicBezTo>
                    <a:pt x="38664" y="377446"/>
                    <a:pt x="25280" y="371902"/>
                    <a:pt x="15412" y="362034"/>
                  </a:cubicBezTo>
                  <a:cubicBezTo>
                    <a:pt x="5544" y="352166"/>
                    <a:pt x="0" y="338782"/>
                    <a:pt x="0" y="324826"/>
                  </a:cubicBezTo>
                  <a:lnTo>
                    <a:pt x="0" y="52619"/>
                  </a:lnTo>
                  <a:cubicBezTo>
                    <a:pt x="0" y="38664"/>
                    <a:pt x="5544" y="25280"/>
                    <a:pt x="15412" y="15412"/>
                  </a:cubicBezTo>
                  <a:cubicBezTo>
                    <a:pt x="25280" y="5544"/>
                    <a:pt x="38664" y="0"/>
                    <a:pt x="52619" y="0"/>
                  </a:cubicBezTo>
                  <a:close/>
                </a:path>
              </a:pathLst>
            </a:custGeom>
            <a:solidFill>
              <a:srgbClr val="FDD41C">
                <a:alpha val="77647"/>
              </a:srgbClr>
            </a:solidFill>
          </p:spPr>
        </p:sp>
        <p:sp>
          <p:nvSpPr>
            <p:cNvPr name="TextBox 16" id="16"/>
            <p:cNvSpPr txBox="true"/>
            <p:nvPr/>
          </p:nvSpPr>
          <p:spPr>
            <a:xfrm>
              <a:off x="0" y="-38100"/>
              <a:ext cx="3875037" cy="415546"/>
            </a:xfrm>
            <a:prstGeom prst="rect">
              <a:avLst/>
            </a:prstGeom>
          </p:spPr>
          <p:txBody>
            <a:bodyPr anchor="ctr" rtlCol="false" tIns="50800" lIns="50800" bIns="50800" rIns="50800"/>
            <a:lstStyle/>
            <a:p>
              <a:pPr algn="ctr">
                <a:lnSpc>
                  <a:spcPts val="2659"/>
                </a:lnSpc>
                <a:spcBef>
                  <a:spcPct val="0"/>
                </a:spcBef>
              </a:pPr>
            </a:p>
          </p:txBody>
        </p:sp>
      </p:grpSp>
      <p:grpSp>
        <p:nvGrpSpPr>
          <p:cNvPr name="Group 17" id="17"/>
          <p:cNvGrpSpPr/>
          <p:nvPr/>
        </p:nvGrpSpPr>
        <p:grpSpPr>
          <a:xfrm rot="0">
            <a:off x="3168064" y="4056658"/>
            <a:ext cx="13269528" cy="4483464"/>
            <a:chOff x="0" y="0"/>
            <a:chExt cx="3494855" cy="1180830"/>
          </a:xfrm>
        </p:grpSpPr>
        <p:sp>
          <p:nvSpPr>
            <p:cNvPr name="Freeform 18" id="18"/>
            <p:cNvSpPr/>
            <p:nvPr/>
          </p:nvSpPr>
          <p:spPr>
            <a:xfrm flipH="false" flipV="false" rot="0">
              <a:off x="0" y="0"/>
              <a:ext cx="3494855" cy="1180830"/>
            </a:xfrm>
            <a:custGeom>
              <a:avLst/>
              <a:gdLst/>
              <a:ahLst/>
              <a:cxnLst/>
              <a:rect r="r" b="b" t="t" l="l"/>
              <a:pathLst>
                <a:path h="1180830" w="3494855">
                  <a:moveTo>
                    <a:pt x="36756" y="0"/>
                  </a:moveTo>
                  <a:lnTo>
                    <a:pt x="3458099" y="0"/>
                  </a:lnTo>
                  <a:cubicBezTo>
                    <a:pt x="3478399" y="0"/>
                    <a:pt x="3494855" y="16456"/>
                    <a:pt x="3494855" y="36756"/>
                  </a:cubicBezTo>
                  <a:lnTo>
                    <a:pt x="3494855" y="1144073"/>
                  </a:lnTo>
                  <a:cubicBezTo>
                    <a:pt x="3494855" y="1153822"/>
                    <a:pt x="3490983" y="1163171"/>
                    <a:pt x="3484090" y="1170064"/>
                  </a:cubicBezTo>
                  <a:cubicBezTo>
                    <a:pt x="3477196" y="1176957"/>
                    <a:pt x="3467847" y="1180830"/>
                    <a:pt x="3458099" y="1180830"/>
                  </a:cubicBezTo>
                  <a:lnTo>
                    <a:pt x="36756" y="1180830"/>
                  </a:lnTo>
                  <a:cubicBezTo>
                    <a:pt x="16456" y="1180830"/>
                    <a:pt x="0" y="1164373"/>
                    <a:pt x="0" y="1144073"/>
                  </a:cubicBezTo>
                  <a:lnTo>
                    <a:pt x="0" y="36756"/>
                  </a:lnTo>
                  <a:cubicBezTo>
                    <a:pt x="0" y="16456"/>
                    <a:pt x="16456" y="0"/>
                    <a:pt x="36756" y="0"/>
                  </a:cubicBezTo>
                  <a:close/>
                </a:path>
              </a:pathLst>
            </a:custGeom>
            <a:solidFill>
              <a:srgbClr val="FDD41C">
                <a:alpha val="44706"/>
              </a:srgbClr>
            </a:solidFill>
          </p:spPr>
        </p:sp>
        <p:sp>
          <p:nvSpPr>
            <p:cNvPr name="TextBox 19" id="19"/>
            <p:cNvSpPr txBox="true"/>
            <p:nvPr/>
          </p:nvSpPr>
          <p:spPr>
            <a:xfrm>
              <a:off x="0" y="-38100"/>
              <a:ext cx="3494855" cy="1218930"/>
            </a:xfrm>
            <a:prstGeom prst="rect">
              <a:avLst/>
            </a:prstGeom>
          </p:spPr>
          <p:txBody>
            <a:bodyPr anchor="ctr" rtlCol="false" tIns="50800" lIns="50800" bIns="50800" rIns="50800"/>
            <a:lstStyle/>
            <a:p>
              <a:pPr algn="ctr">
                <a:lnSpc>
                  <a:spcPts val="2659"/>
                </a:lnSpc>
                <a:spcBef>
                  <a:spcPct val="0"/>
                </a:spcBef>
              </a:pPr>
            </a:p>
          </p:txBody>
        </p:sp>
      </p:grpSp>
      <p:sp>
        <p:nvSpPr>
          <p:cNvPr name="Freeform 20" id="20"/>
          <p:cNvSpPr/>
          <p:nvPr/>
        </p:nvSpPr>
        <p:spPr>
          <a:xfrm flipH="false" flipV="false" rot="0">
            <a:off x="1724561" y="9258300"/>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1" id="21"/>
          <p:cNvSpPr/>
          <p:nvPr/>
        </p:nvSpPr>
        <p:spPr>
          <a:xfrm flipH="false" flipV="false" rot="0">
            <a:off x="-1572021" y="3685183"/>
            <a:ext cx="2887007" cy="2430335"/>
          </a:xfrm>
          <a:custGeom>
            <a:avLst/>
            <a:gdLst/>
            <a:ahLst/>
            <a:cxnLst/>
            <a:rect r="r" b="b" t="t" l="l"/>
            <a:pathLst>
              <a:path h="2430335" w="2887007">
                <a:moveTo>
                  <a:pt x="0" y="0"/>
                </a:moveTo>
                <a:lnTo>
                  <a:pt x="2887007" y="0"/>
                </a:lnTo>
                <a:lnTo>
                  <a:pt x="2887007"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2" id="22"/>
          <p:cNvSpPr/>
          <p:nvPr/>
        </p:nvSpPr>
        <p:spPr>
          <a:xfrm flipH="false" flipV="false" rot="-1329709">
            <a:off x="8387728" y="9823012"/>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23" id="23"/>
          <p:cNvSpPr/>
          <p:nvPr/>
        </p:nvSpPr>
        <p:spPr>
          <a:xfrm flipH="false" flipV="false" rot="0">
            <a:off x="-647096" y="1915594"/>
            <a:ext cx="5258664" cy="8603131"/>
          </a:xfrm>
          <a:custGeom>
            <a:avLst/>
            <a:gdLst/>
            <a:ahLst/>
            <a:cxnLst/>
            <a:rect r="r" b="b" t="t" l="l"/>
            <a:pathLst>
              <a:path h="8603131" w="5258664">
                <a:moveTo>
                  <a:pt x="0" y="0"/>
                </a:moveTo>
                <a:lnTo>
                  <a:pt x="5258663" y="0"/>
                </a:lnTo>
                <a:lnTo>
                  <a:pt x="5258663" y="8603131"/>
                </a:lnTo>
                <a:lnTo>
                  <a:pt x="0" y="8603131"/>
                </a:lnTo>
                <a:lnTo>
                  <a:pt x="0" y="0"/>
                </a:lnTo>
                <a:close/>
              </a:path>
            </a:pathLst>
          </a:custGeom>
          <a:blipFill>
            <a:blip r:embed="rId6"/>
            <a:stretch>
              <a:fillRect l="0" t="0" r="0" b="0"/>
            </a:stretch>
          </a:blipFill>
        </p:spPr>
      </p:sp>
      <p:sp>
        <p:nvSpPr>
          <p:cNvPr name="TextBox 24" id="24"/>
          <p:cNvSpPr txBox="true"/>
          <p:nvPr/>
        </p:nvSpPr>
        <p:spPr>
          <a:xfrm rot="0">
            <a:off x="10267197" y="1764653"/>
            <a:ext cx="6992103" cy="1680210"/>
          </a:xfrm>
          <a:prstGeom prst="rect">
            <a:avLst/>
          </a:prstGeom>
        </p:spPr>
        <p:txBody>
          <a:bodyPr anchor="t" rtlCol="false" tIns="0" lIns="0" bIns="0" rIns="0">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uMLA machine</a:t>
            </a:r>
          </a:p>
        </p:txBody>
      </p:sp>
      <p:sp>
        <p:nvSpPr>
          <p:cNvPr name="TextBox 25" id="25"/>
          <p:cNvSpPr txBox="true"/>
          <p:nvPr/>
        </p:nvSpPr>
        <p:spPr>
          <a:xfrm rot="0">
            <a:off x="4718597" y="4348305"/>
            <a:ext cx="11097200" cy="3033395"/>
          </a:xfrm>
          <a:prstGeom prst="rect">
            <a:avLst/>
          </a:prstGeom>
        </p:spPr>
        <p:txBody>
          <a:bodyPr anchor="t" rtlCol="false" tIns="0" lIns="0" bIns="0" rIns="0">
            <a:spAutoFit/>
          </a:bodyPr>
          <a:lstStyle/>
          <a:p>
            <a:pPr algn="just">
              <a:lnSpc>
                <a:spcPts val="4480"/>
              </a:lnSpc>
              <a:spcBef>
                <a:spcPct val="0"/>
              </a:spcBef>
            </a:pPr>
            <a:r>
              <a:rPr lang="en-US" sz="3200">
                <a:solidFill>
                  <a:srgbClr val="19120C"/>
                </a:solidFill>
                <a:latin typeface="Jella"/>
                <a:ea typeface="Jella"/>
                <a:cs typeface="Jella"/>
                <a:sym typeface="Jella"/>
              </a:rPr>
              <a:t>• M</a:t>
            </a:r>
            <a:r>
              <a:rPr lang="en-US" sz="3200">
                <a:solidFill>
                  <a:srgbClr val="19120C"/>
                </a:solidFill>
                <a:latin typeface="Jella"/>
                <a:ea typeface="Jella"/>
                <a:cs typeface="Jella"/>
                <a:sym typeface="Jella"/>
              </a:rPr>
              <a:t>oved chip into uMLA machine </a:t>
            </a:r>
          </a:p>
          <a:p>
            <a:pPr algn="just">
              <a:lnSpc>
                <a:spcPts val="4480"/>
              </a:lnSpc>
              <a:spcBef>
                <a:spcPct val="0"/>
              </a:spcBef>
            </a:pPr>
          </a:p>
          <a:p>
            <a:pPr algn="just">
              <a:lnSpc>
                <a:spcPts val="4480"/>
              </a:lnSpc>
              <a:spcBef>
                <a:spcPct val="0"/>
              </a:spcBef>
            </a:pPr>
            <a:r>
              <a:rPr lang="en-US" sz="3200">
                <a:solidFill>
                  <a:srgbClr val="19120C"/>
                </a:solidFill>
                <a:latin typeface="Jella"/>
                <a:ea typeface="Jella"/>
                <a:cs typeface="Jella"/>
                <a:sym typeface="Jella"/>
              </a:rPr>
              <a:t>• Used pneumatic focus to leave </a:t>
            </a:r>
          </a:p>
          <a:p>
            <a:pPr algn="just">
              <a:lnSpc>
                <a:spcPts val="4480"/>
              </a:lnSpc>
              <a:spcBef>
                <a:spcPct val="0"/>
              </a:spcBef>
            </a:pPr>
            <a:r>
              <a:rPr lang="en-US" sz="3200">
                <a:solidFill>
                  <a:srgbClr val="19120C"/>
                </a:solidFill>
                <a:latin typeface="Jella"/>
                <a:ea typeface="Jella"/>
                <a:cs typeface="Jella"/>
                <a:sym typeface="Jella"/>
              </a:rPr>
              <a:t>graphene only where we wanted </a:t>
            </a:r>
          </a:p>
          <a:p>
            <a:pPr algn="just">
              <a:lnSpc>
                <a:spcPts val="4480"/>
              </a:lnSpc>
              <a:spcBef>
                <a:spcPct val="0"/>
              </a:spcBef>
            </a:pPr>
          </a:p>
        </p:txBody>
      </p:sp>
      <p:sp>
        <p:nvSpPr>
          <p:cNvPr name="Freeform 26" id="26"/>
          <p:cNvSpPr/>
          <p:nvPr/>
        </p:nvSpPr>
        <p:spPr>
          <a:xfrm flipH="false" flipV="false" rot="0">
            <a:off x="12305743" y="4382410"/>
            <a:ext cx="3717045" cy="3851011"/>
          </a:xfrm>
          <a:custGeom>
            <a:avLst/>
            <a:gdLst/>
            <a:ahLst/>
            <a:cxnLst/>
            <a:rect r="r" b="b" t="t" l="l"/>
            <a:pathLst>
              <a:path h="3851011" w="3717045">
                <a:moveTo>
                  <a:pt x="0" y="0"/>
                </a:moveTo>
                <a:lnTo>
                  <a:pt x="3717046" y="0"/>
                </a:lnTo>
                <a:lnTo>
                  <a:pt x="3717046" y="3851011"/>
                </a:lnTo>
                <a:lnTo>
                  <a:pt x="0" y="3851011"/>
                </a:lnTo>
                <a:lnTo>
                  <a:pt x="0" y="0"/>
                </a:lnTo>
                <a:close/>
              </a:path>
            </a:pathLst>
          </a:custGeom>
          <a:blipFill>
            <a:blip r:embed="rId7"/>
            <a:stretch>
              <a:fillRect l="0" t="-14347" r="0" b="-14347"/>
            </a:stretch>
          </a:blipFill>
        </p:spPr>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FAF6D4"/>
        </a:solidFill>
      </p:bgPr>
    </p:bg>
    <p:spTree>
      <p:nvGrpSpPr>
        <p:cNvPr id="1" name=""/>
        <p:cNvGrpSpPr/>
        <p:nvPr/>
      </p:nvGrpSpPr>
      <p:grpSpPr>
        <a:xfrm>
          <a:off x="0" y="0"/>
          <a:ext cx="0" cy="0"/>
          <a:chOff x="0" y="0"/>
          <a:chExt cx="0" cy="0"/>
        </a:xfrm>
      </p:grpSpPr>
      <p:sp>
        <p:nvSpPr>
          <p:cNvPr name="Freeform 2" id="2"/>
          <p:cNvSpPr/>
          <p:nvPr/>
        </p:nvSpPr>
        <p:spPr>
          <a:xfrm flipH="false" flipV="false" rot="0">
            <a:off x="16022789" y="8920583"/>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329709">
            <a:off x="5822328" y="365130"/>
            <a:ext cx="964814" cy="927976"/>
          </a:xfrm>
          <a:custGeom>
            <a:avLst/>
            <a:gdLst/>
            <a:ahLst/>
            <a:cxnLst/>
            <a:rect r="r" b="b" t="t" l="l"/>
            <a:pathLst>
              <a:path h="927976" w="964814">
                <a:moveTo>
                  <a:pt x="0" y="0"/>
                </a:moveTo>
                <a:lnTo>
                  <a:pt x="964815" y="0"/>
                </a:lnTo>
                <a:lnTo>
                  <a:pt x="964815"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5815797" y="-798152"/>
            <a:ext cx="2887007" cy="2430335"/>
          </a:xfrm>
          <a:custGeom>
            <a:avLst/>
            <a:gdLst/>
            <a:ahLst/>
            <a:cxnLst/>
            <a:rect r="r" b="b" t="t" l="l"/>
            <a:pathLst>
              <a:path h="2430335" w="2887007">
                <a:moveTo>
                  <a:pt x="0" y="0"/>
                </a:moveTo>
                <a:lnTo>
                  <a:pt x="2887006" y="0"/>
                </a:lnTo>
                <a:lnTo>
                  <a:pt x="2887006"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1329709">
            <a:off x="13133482" y="1176397"/>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1329709">
            <a:off x="15333390" y="3524426"/>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329709">
            <a:off x="12236935" y="8269726"/>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329709">
            <a:off x="5822328" y="7844911"/>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1329709">
            <a:off x="339301" y="8456595"/>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1329709">
            <a:off x="-482407" y="1638623"/>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1329709">
            <a:off x="17805593" y="6263215"/>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2" id="12"/>
          <p:cNvSpPr/>
          <p:nvPr/>
        </p:nvSpPr>
        <p:spPr>
          <a:xfrm flipH="false" flipV="false" rot="0">
            <a:off x="1028700" y="-1401635"/>
            <a:ext cx="2887007" cy="2430335"/>
          </a:xfrm>
          <a:custGeom>
            <a:avLst/>
            <a:gdLst/>
            <a:ahLst/>
            <a:cxnLst/>
            <a:rect r="r" b="b" t="t" l="l"/>
            <a:pathLst>
              <a:path h="2430335" w="2887007">
                <a:moveTo>
                  <a:pt x="0" y="0"/>
                </a:moveTo>
                <a:lnTo>
                  <a:pt x="2887007" y="0"/>
                </a:lnTo>
                <a:lnTo>
                  <a:pt x="2887007"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3" id="13"/>
          <p:cNvSpPr/>
          <p:nvPr/>
        </p:nvSpPr>
        <p:spPr>
          <a:xfrm flipH="false" flipV="false" rot="0">
            <a:off x="8870135" y="-939409"/>
            <a:ext cx="2887007" cy="2430335"/>
          </a:xfrm>
          <a:custGeom>
            <a:avLst/>
            <a:gdLst/>
            <a:ahLst/>
            <a:cxnLst/>
            <a:rect r="r" b="b" t="t" l="l"/>
            <a:pathLst>
              <a:path h="2430335" w="2887007">
                <a:moveTo>
                  <a:pt x="0" y="0"/>
                </a:moveTo>
                <a:lnTo>
                  <a:pt x="2887007" y="0"/>
                </a:lnTo>
                <a:lnTo>
                  <a:pt x="2887007"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4" id="14"/>
          <p:cNvGrpSpPr/>
          <p:nvPr/>
        </p:nvGrpSpPr>
        <p:grpSpPr>
          <a:xfrm rot="0">
            <a:off x="1724561" y="2011750"/>
            <a:ext cx="13896389" cy="1466349"/>
            <a:chOff x="0" y="0"/>
            <a:chExt cx="3659954" cy="386199"/>
          </a:xfrm>
        </p:grpSpPr>
        <p:sp>
          <p:nvSpPr>
            <p:cNvPr name="Freeform 15" id="15"/>
            <p:cNvSpPr/>
            <p:nvPr/>
          </p:nvSpPr>
          <p:spPr>
            <a:xfrm flipH="false" flipV="false" rot="0">
              <a:off x="0" y="0"/>
              <a:ext cx="3659954" cy="386199"/>
            </a:xfrm>
            <a:custGeom>
              <a:avLst/>
              <a:gdLst/>
              <a:ahLst/>
              <a:cxnLst/>
              <a:rect r="r" b="b" t="t" l="l"/>
              <a:pathLst>
                <a:path h="386199" w="3659954">
                  <a:moveTo>
                    <a:pt x="55712" y="0"/>
                  </a:moveTo>
                  <a:lnTo>
                    <a:pt x="3604242" y="0"/>
                  </a:lnTo>
                  <a:cubicBezTo>
                    <a:pt x="3619018" y="0"/>
                    <a:pt x="3633189" y="5870"/>
                    <a:pt x="3643637" y="16318"/>
                  </a:cubicBezTo>
                  <a:cubicBezTo>
                    <a:pt x="3654084" y="26766"/>
                    <a:pt x="3659954" y="40936"/>
                    <a:pt x="3659954" y="55712"/>
                  </a:cubicBezTo>
                  <a:lnTo>
                    <a:pt x="3659954" y="330487"/>
                  </a:lnTo>
                  <a:cubicBezTo>
                    <a:pt x="3659954" y="345263"/>
                    <a:pt x="3654084" y="359433"/>
                    <a:pt x="3643637" y="369881"/>
                  </a:cubicBezTo>
                  <a:cubicBezTo>
                    <a:pt x="3633189" y="380329"/>
                    <a:pt x="3619018" y="386199"/>
                    <a:pt x="3604242" y="386199"/>
                  </a:cubicBezTo>
                  <a:lnTo>
                    <a:pt x="55712" y="386199"/>
                  </a:lnTo>
                  <a:cubicBezTo>
                    <a:pt x="40936" y="386199"/>
                    <a:pt x="26766" y="380329"/>
                    <a:pt x="16318" y="369881"/>
                  </a:cubicBezTo>
                  <a:cubicBezTo>
                    <a:pt x="5870" y="359433"/>
                    <a:pt x="0" y="345263"/>
                    <a:pt x="0" y="330487"/>
                  </a:cubicBezTo>
                  <a:lnTo>
                    <a:pt x="0" y="55712"/>
                  </a:lnTo>
                  <a:cubicBezTo>
                    <a:pt x="0" y="40936"/>
                    <a:pt x="5870" y="26766"/>
                    <a:pt x="16318" y="16318"/>
                  </a:cubicBezTo>
                  <a:cubicBezTo>
                    <a:pt x="26766" y="5870"/>
                    <a:pt x="40936" y="0"/>
                    <a:pt x="55712" y="0"/>
                  </a:cubicBezTo>
                  <a:close/>
                </a:path>
              </a:pathLst>
            </a:custGeom>
            <a:solidFill>
              <a:srgbClr val="FDD41C">
                <a:alpha val="77647"/>
              </a:srgbClr>
            </a:solidFill>
          </p:spPr>
        </p:sp>
        <p:sp>
          <p:nvSpPr>
            <p:cNvPr name="TextBox 16" id="16"/>
            <p:cNvSpPr txBox="true"/>
            <p:nvPr/>
          </p:nvSpPr>
          <p:spPr>
            <a:xfrm>
              <a:off x="0" y="-38100"/>
              <a:ext cx="3659954" cy="424299"/>
            </a:xfrm>
            <a:prstGeom prst="rect">
              <a:avLst/>
            </a:prstGeom>
          </p:spPr>
          <p:txBody>
            <a:bodyPr anchor="ctr" rtlCol="false" tIns="50800" lIns="50800" bIns="50800" rIns="50800"/>
            <a:lstStyle/>
            <a:p>
              <a:pPr algn="ctr">
                <a:lnSpc>
                  <a:spcPts val="2659"/>
                </a:lnSpc>
                <a:spcBef>
                  <a:spcPct val="0"/>
                </a:spcBef>
              </a:pPr>
            </a:p>
          </p:txBody>
        </p:sp>
      </p:grpSp>
      <p:sp>
        <p:nvSpPr>
          <p:cNvPr name="Freeform 17" id="17"/>
          <p:cNvSpPr/>
          <p:nvPr/>
        </p:nvSpPr>
        <p:spPr>
          <a:xfrm flipH="false" flipV="false" rot="0">
            <a:off x="1724561" y="9258300"/>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8" id="18"/>
          <p:cNvGrpSpPr/>
          <p:nvPr/>
        </p:nvGrpSpPr>
        <p:grpSpPr>
          <a:xfrm rot="0">
            <a:off x="1724561" y="3988414"/>
            <a:ext cx="5785397" cy="5686901"/>
            <a:chOff x="0" y="0"/>
            <a:chExt cx="1523726" cy="1497785"/>
          </a:xfrm>
        </p:grpSpPr>
        <p:sp>
          <p:nvSpPr>
            <p:cNvPr name="Freeform 19" id="19"/>
            <p:cNvSpPr/>
            <p:nvPr/>
          </p:nvSpPr>
          <p:spPr>
            <a:xfrm flipH="false" flipV="false" rot="0">
              <a:off x="0" y="0"/>
              <a:ext cx="1523726" cy="1497785"/>
            </a:xfrm>
            <a:custGeom>
              <a:avLst/>
              <a:gdLst/>
              <a:ahLst/>
              <a:cxnLst/>
              <a:rect r="r" b="b" t="t" l="l"/>
              <a:pathLst>
                <a:path h="1497785" w="1523726">
                  <a:moveTo>
                    <a:pt x="84306" y="0"/>
                  </a:moveTo>
                  <a:lnTo>
                    <a:pt x="1439420" y="0"/>
                  </a:lnTo>
                  <a:cubicBezTo>
                    <a:pt x="1461780" y="0"/>
                    <a:pt x="1483223" y="8882"/>
                    <a:pt x="1499033" y="24693"/>
                  </a:cubicBezTo>
                  <a:cubicBezTo>
                    <a:pt x="1514844" y="40503"/>
                    <a:pt x="1523726" y="61946"/>
                    <a:pt x="1523726" y="84306"/>
                  </a:cubicBezTo>
                  <a:lnTo>
                    <a:pt x="1523726" y="1413479"/>
                  </a:lnTo>
                  <a:cubicBezTo>
                    <a:pt x="1523726" y="1435838"/>
                    <a:pt x="1514844" y="1457282"/>
                    <a:pt x="1499033" y="1473092"/>
                  </a:cubicBezTo>
                  <a:cubicBezTo>
                    <a:pt x="1483223" y="1488903"/>
                    <a:pt x="1461780" y="1497785"/>
                    <a:pt x="1439420" y="1497785"/>
                  </a:cubicBezTo>
                  <a:lnTo>
                    <a:pt x="84306" y="1497785"/>
                  </a:lnTo>
                  <a:cubicBezTo>
                    <a:pt x="61946" y="1497785"/>
                    <a:pt x="40503" y="1488903"/>
                    <a:pt x="24693" y="1473092"/>
                  </a:cubicBezTo>
                  <a:cubicBezTo>
                    <a:pt x="8882" y="1457282"/>
                    <a:pt x="0" y="1435838"/>
                    <a:pt x="0" y="1413479"/>
                  </a:cubicBezTo>
                  <a:lnTo>
                    <a:pt x="0" y="84306"/>
                  </a:lnTo>
                  <a:cubicBezTo>
                    <a:pt x="0" y="61946"/>
                    <a:pt x="8882" y="40503"/>
                    <a:pt x="24693" y="24693"/>
                  </a:cubicBezTo>
                  <a:cubicBezTo>
                    <a:pt x="40503" y="8882"/>
                    <a:pt x="61946" y="0"/>
                    <a:pt x="84306" y="0"/>
                  </a:cubicBezTo>
                  <a:close/>
                </a:path>
              </a:pathLst>
            </a:custGeom>
            <a:solidFill>
              <a:srgbClr val="FDD41C">
                <a:alpha val="44706"/>
              </a:srgbClr>
            </a:solidFill>
          </p:spPr>
        </p:sp>
        <p:sp>
          <p:nvSpPr>
            <p:cNvPr name="TextBox 20" id="20"/>
            <p:cNvSpPr txBox="true"/>
            <p:nvPr/>
          </p:nvSpPr>
          <p:spPr>
            <a:xfrm>
              <a:off x="0" y="-38100"/>
              <a:ext cx="1523726" cy="1535885"/>
            </a:xfrm>
            <a:prstGeom prst="rect">
              <a:avLst/>
            </a:prstGeom>
          </p:spPr>
          <p:txBody>
            <a:bodyPr anchor="ctr" rtlCol="false" tIns="50800" lIns="50800" bIns="50800" rIns="50800"/>
            <a:lstStyle/>
            <a:p>
              <a:pPr algn="ctr">
                <a:lnSpc>
                  <a:spcPts val="2659"/>
                </a:lnSpc>
                <a:spcBef>
                  <a:spcPct val="0"/>
                </a:spcBef>
              </a:pPr>
            </a:p>
          </p:txBody>
        </p:sp>
      </p:grpSp>
      <p:sp>
        <p:nvSpPr>
          <p:cNvPr name="Freeform 21" id="21"/>
          <p:cNvSpPr/>
          <p:nvPr/>
        </p:nvSpPr>
        <p:spPr>
          <a:xfrm flipH="false" flipV="false" rot="0">
            <a:off x="-1572021" y="3685183"/>
            <a:ext cx="2887007" cy="2430335"/>
          </a:xfrm>
          <a:custGeom>
            <a:avLst/>
            <a:gdLst/>
            <a:ahLst/>
            <a:cxnLst/>
            <a:rect r="r" b="b" t="t" l="l"/>
            <a:pathLst>
              <a:path h="2430335" w="2887007">
                <a:moveTo>
                  <a:pt x="0" y="0"/>
                </a:moveTo>
                <a:lnTo>
                  <a:pt x="2887007" y="0"/>
                </a:lnTo>
                <a:lnTo>
                  <a:pt x="2887007"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2" id="22"/>
          <p:cNvSpPr/>
          <p:nvPr/>
        </p:nvSpPr>
        <p:spPr>
          <a:xfrm flipH="false" flipV="false" rot="-1329709">
            <a:off x="8387728" y="9823012"/>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23" id="23"/>
          <p:cNvGrpSpPr/>
          <p:nvPr/>
        </p:nvGrpSpPr>
        <p:grpSpPr>
          <a:xfrm rot="0">
            <a:off x="7910008" y="3890293"/>
            <a:ext cx="7905789" cy="5686901"/>
            <a:chOff x="0" y="0"/>
            <a:chExt cx="2082183" cy="1497785"/>
          </a:xfrm>
        </p:grpSpPr>
        <p:sp>
          <p:nvSpPr>
            <p:cNvPr name="Freeform 24" id="24"/>
            <p:cNvSpPr/>
            <p:nvPr/>
          </p:nvSpPr>
          <p:spPr>
            <a:xfrm flipH="false" flipV="false" rot="0">
              <a:off x="0" y="0"/>
              <a:ext cx="2082183" cy="1497785"/>
            </a:xfrm>
            <a:custGeom>
              <a:avLst/>
              <a:gdLst/>
              <a:ahLst/>
              <a:cxnLst/>
              <a:rect r="r" b="b" t="t" l="l"/>
              <a:pathLst>
                <a:path h="1497785" w="2082183">
                  <a:moveTo>
                    <a:pt x="61694" y="0"/>
                  </a:moveTo>
                  <a:lnTo>
                    <a:pt x="2020489" y="0"/>
                  </a:lnTo>
                  <a:cubicBezTo>
                    <a:pt x="2054562" y="0"/>
                    <a:pt x="2082183" y="27621"/>
                    <a:pt x="2082183" y="61694"/>
                  </a:cubicBezTo>
                  <a:lnTo>
                    <a:pt x="2082183" y="1436091"/>
                  </a:lnTo>
                  <a:cubicBezTo>
                    <a:pt x="2082183" y="1452453"/>
                    <a:pt x="2075683" y="1468145"/>
                    <a:pt x="2064113" y="1479715"/>
                  </a:cubicBezTo>
                  <a:cubicBezTo>
                    <a:pt x="2052544" y="1491285"/>
                    <a:pt x="2036851" y="1497785"/>
                    <a:pt x="2020489" y="1497785"/>
                  </a:cubicBezTo>
                  <a:lnTo>
                    <a:pt x="61694" y="1497785"/>
                  </a:lnTo>
                  <a:cubicBezTo>
                    <a:pt x="45332" y="1497785"/>
                    <a:pt x="29640" y="1491285"/>
                    <a:pt x="18070" y="1479715"/>
                  </a:cubicBezTo>
                  <a:cubicBezTo>
                    <a:pt x="6500" y="1468145"/>
                    <a:pt x="0" y="1452453"/>
                    <a:pt x="0" y="1436091"/>
                  </a:cubicBezTo>
                  <a:lnTo>
                    <a:pt x="0" y="61694"/>
                  </a:lnTo>
                  <a:cubicBezTo>
                    <a:pt x="0" y="45332"/>
                    <a:pt x="6500" y="29640"/>
                    <a:pt x="18070" y="18070"/>
                  </a:cubicBezTo>
                  <a:cubicBezTo>
                    <a:pt x="29640" y="6500"/>
                    <a:pt x="45332" y="0"/>
                    <a:pt x="61694" y="0"/>
                  </a:cubicBezTo>
                  <a:close/>
                </a:path>
              </a:pathLst>
            </a:custGeom>
            <a:solidFill>
              <a:srgbClr val="FDD41C">
                <a:alpha val="44706"/>
              </a:srgbClr>
            </a:solidFill>
          </p:spPr>
        </p:sp>
        <p:sp>
          <p:nvSpPr>
            <p:cNvPr name="TextBox 25" id="25"/>
            <p:cNvSpPr txBox="true"/>
            <p:nvPr/>
          </p:nvSpPr>
          <p:spPr>
            <a:xfrm>
              <a:off x="0" y="-38100"/>
              <a:ext cx="2082183" cy="1535885"/>
            </a:xfrm>
            <a:prstGeom prst="rect">
              <a:avLst/>
            </a:prstGeom>
          </p:spPr>
          <p:txBody>
            <a:bodyPr anchor="ctr" rtlCol="false" tIns="50800" lIns="50800" bIns="50800" rIns="50800"/>
            <a:lstStyle/>
            <a:p>
              <a:pPr algn="ctr">
                <a:lnSpc>
                  <a:spcPts val="2659"/>
                </a:lnSpc>
                <a:spcBef>
                  <a:spcPct val="0"/>
                </a:spcBef>
              </a:pPr>
            </a:p>
          </p:txBody>
        </p:sp>
      </p:grpSp>
      <p:sp>
        <p:nvSpPr>
          <p:cNvPr name="TextBox 26" id="26"/>
          <p:cNvSpPr txBox="true"/>
          <p:nvPr/>
        </p:nvSpPr>
        <p:spPr>
          <a:xfrm rot="0">
            <a:off x="2265211" y="1764653"/>
            <a:ext cx="6261823" cy="1680210"/>
          </a:xfrm>
          <a:prstGeom prst="rect">
            <a:avLst/>
          </a:prstGeom>
        </p:spPr>
        <p:txBody>
          <a:bodyPr anchor="t" rtlCol="false" tIns="0" lIns="0" bIns="0" rIns="0">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uMLA mach</a:t>
            </a:r>
            <a:r>
              <a:rPr lang="en-US" sz="9600">
                <a:solidFill>
                  <a:srgbClr val="000000"/>
                </a:solidFill>
                <a:latin typeface="Bobby Jones Condensed Soft"/>
                <a:ea typeface="Bobby Jones Condensed Soft"/>
                <a:cs typeface="Bobby Jones Condensed Soft"/>
                <a:sym typeface="Bobby Jones Condensed Soft"/>
              </a:rPr>
              <a:t>ine</a:t>
            </a:r>
          </a:p>
        </p:txBody>
      </p:sp>
      <p:sp>
        <p:nvSpPr>
          <p:cNvPr name="TextBox 27" id="27"/>
          <p:cNvSpPr txBox="true"/>
          <p:nvPr/>
        </p:nvSpPr>
        <p:spPr>
          <a:xfrm rot="0">
            <a:off x="2040815" y="4218498"/>
            <a:ext cx="5084967" cy="3120390"/>
          </a:xfrm>
          <a:prstGeom prst="rect">
            <a:avLst/>
          </a:prstGeom>
        </p:spPr>
        <p:txBody>
          <a:bodyPr anchor="t" rtlCol="false" tIns="0" lIns="0" bIns="0" rIns="0">
            <a:spAutoFit/>
          </a:bodyPr>
          <a:lstStyle/>
          <a:p>
            <a:pPr algn="l" marL="518160" indent="-259080" lvl="1">
              <a:lnSpc>
                <a:spcPts val="3359"/>
              </a:lnSpc>
              <a:buAutoNum type="arabicPeriod" startAt="1"/>
            </a:pPr>
            <a:r>
              <a:rPr lang="en-US" sz="2400">
                <a:solidFill>
                  <a:srgbClr val="19120C"/>
                </a:solidFill>
                <a:latin typeface="Jella"/>
                <a:ea typeface="Jella"/>
                <a:cs typeface="Jella"/>
                <a:sym typeface="Jella"/>
              </a:rPr>
              <a:t>Mov</a:t>
            </a:r>
            <a:r>
              <a:rPr lang="en-US" sz="2400">
                <a:solidFill>
                  <a:srgbClr val="19120C"/>
                </a:solidFill>
                <a:latin typeface="Jella"/>
                <a:ea typeface="Jella"/>
                <a:cs typeface="Jella"/>
                <a:sym typeface="Jella"/>
              </a:rPr>
              <a:t>e chip into TTMH (45 seconds)</a:t>
            </a:r>
          </a:p>
          <a:p>
            <a:pPr algn="l" marL="518160" indent="-259080" lvl="1">
              <a:lnSpc>
                <a:spcPts val="3359"/>
              </a:lnSpc>
              <a:buAutoNum type="arabicPeriod" startAt="1"/>
            </a:pPr>
            <a:r>
              <a:rPr lang="en-US" sz="2400">
                <a:solidFill>
                  <a:srgbClr val="19120C"/>
                </a:solidFill>
                <a:latin typeface="Jella"/>
                <a:ea typeface="Jella"/>
                <a:cs typeface="Jella"/>
                <a:sym typeface="Jella"/>
              </a:rPr>
              <a:t>Then into water (30 sec)</a:t>
            </a:r>
          </a:p>
          <a:p>
            <a:pPr algn="l" marL="518160" indent="-259080" lvl="1">
              <a:lnSpc>
                <a:spcPts val="3359"/>
              </a:lnSpc>
              <a:buAutoNum type="arabicPeriod" startAt="1"/>
            </a:pPr>
            <a:r>
              <a:rPr lang="en-US" sz="2400">
                <a:solidFill>
                  <a:srgbClr val="19120C"/>
                </a:solidFill>
                <a:latin typeface="Jella"/>
                <a:ea typeface="Jella"/>
                <a:cs typeface="Jella"/>
                <a:sym typeface="Jella"/>
              </a:rPr>
              <a:t>Then under microscope</a:t>
            </a:r>
          </a:p>
          <a:p>
            <a:pPr algn="l" marL="518160" indent="-259080" lvl="1">
              <a:lnSpc>
                <a:spcPts val="3359"/>
              </a:lnSpc>
              <a:buAutoNum type="arabicPeriod" startAt="1"/>
            </a:pPr>
            <a:r>
              <a:rPr lang="en-US" sz="2400">
                <a:solidFill>
                  <a:srgbClr val="19120C"/>
                </a:solidFill>
                <a:latin typeface="Jella"/>
                <a:ea typeface="Jella"/>
                <a:cs typeface="Jella"/>
                <a:sym typeface="Jella"/>
              </a:rPr>
              <a:t>Can see unexposed graphene!</a:t>
            </a:r>
          </a:p>
          <a:p>
            <a:pPr algn="l">
              <a:lnSpc>
                <a:spcPts val="3359"/>
              </a:lnSpc>
            </a:pPr>
          </a:p>
        </p:txBody>
      </p:sp>
      <p:sp>
        <p:nvSpPr>
          <p:cNvPr name="Freeform 28" id="28"/>
          <p:cNvSpPr/>
          <p:nvPr/>
        </p:nvSpPr>
        <p:spPr>
          <a:xfrm flipH="false" flipV="false" rot="0">
            <a:off x="8181353" y="4031966"/>
            <a:ext cx="3575789" cy="6356958"/>
          </a:xfrm>
          <a:custGeom>
            <a:avLst/>
            <a:gdLst/>
            <a:ahLst/>
            <a:cxnLst/>
            <a:rect r="r" b="b" t="t" l="l"/>
            <a:pathLst>
              <a:path h="6356958" w="3575789">
                <a:moveTo>
                  <a:pt x="0" y="0"/>
                </a:moveTo>
                <a:lnTo>
                  <a:pt x="3575789" y="0"/>
                </a:lnTo>
                <a:lnTo>
                  <a:pt x="3575789" y="6356958"/>
                </a:lnTo>
                <a:lnTo>
                  <a:pt x="0" y="6356958"/>
                </a:lnTo>
                <a:lnTo>
                  <a:pt x="0" y="0"/>
                </a:lnTo>
                <a:close/>
              </a:path>
            </a:pathLst>
          </a:custGeom>
          <a:blipFill>
            <a:blip r:embed="rId6"/>
            <a:stretch>
              <a:fillRect l="0" t="0" r="0" b="0"/>
            </a:stretch>
          </a:blipFill>
        </p:spPr>
      </p:sp>
      <p:sp>
        <p:nvSpPr>
          <p:cNvPr name="Freeform 29" id="29"/>
          <p:cNvSpPr/>
          <p:nvPr/>
        </p:nvSpPr>
        <p:spPr>
          <a:xfrm flipH="false" flipV="false" rot="0">
            <a:off x="12097547" y="4031966"/>
            <a:ext cx="3583735" cy="6356958"/>
          </a:xfrm>
          <a:custGeom>
            <a:avLst/>
            <a:gdLst/>
            <a:ahLst/>
            <a:cxnLst/>
            <a:rect r="r" b="b" t="t" l="l"/>
            <a:pathLst>
              <a:path h="6356958" w="3583735">
                <a:moveTo>
                  <a:pt x="0" y="0"/>
                </a:moveTo>
                <a:lnTo>
                  <a:pt x="3583735" y="0"/>
                </a:lnTo>
                <a:lnTo>
                  <a:pt x="3583735" y="6356958"/>
                </a:lnTo>
                <a:lnTo>
                  <a:pt x="0" y="6356958"/>
                </a:lnTo>
                <a:lnTo>
                  <a:pt x="0" y="0"/>
                </a:lnTo>
                <a:close/>
              </a:path>
            </a:pathLst>
          </a:custGeom>
          <a:blipFill>
            <a:blip r:embed="rId7"/>
            <a:stretch>
              <a:fillRect l="0" t="0" r="0" b="0"/>
            </a:stretch>
          </a:blipFill>
        </p:spPr>
      </p:sp>
      <p:sp>
        <p:nvSpPr>
          <p:cNvPr name="Freeform 30" id="30"/>
          <p:cNvSpPr/>
          <p:nvPr/>
        </p:nvSpPr>
        <p:spPr>
          <a:xfrm flipH="false" flipV="false" rot="-985132">
            <a:off x="15722327" y="2866602"/>
            <a:ext cx="4552665" cy="7463385"/>
          </a:xfrm>
          <a:custGeom>
            <a:avLst/>
            <a:gdLst/>
            <a:ahLst/>
            <a:cxnLst/>
            <a:rect r="r" b="b" t="t" l="l"/>
            <a:pathLst>
              <a:path h="7463385" w="4552665">
                <a:moveTo>
                  <a:pt x="0" y="0"/>
                </a:moveTo>
                <a:lnTo>
                  <a:pt x="4552664" y="0"/>
                </a:lnTo>
                <a:lnTo>
                  <a:pt x="4552664" y="7463385"/>
                </a:lnTo>
                <a:lnTo>
                  <a:pt x="0" y="7463385"/>
                </a:lnTo>
                <a:lnTo>
                  <a:pt x="0" y="0"/>
                </a:lnTo>
                <a:close/>
              </a:path>
            </a:pathLst>
          </a:custGeom>
          <a:blipFill>
            <a:blip r:embed="rId8"/>
            <a:stretch>
              <a:fillRect l="0" t="0" r="0" b="0"/>
            </a:stretch>
          </a:blipFill>
        </p:spPr>
      </p:sp>
      <p:sp>
        <p:nvSpPr>
          <p:cNvPr name="Freeform 31" id="31"/>
          <p:cNvSpPr/>
          <p:nvPr/>
        </p:nvSpPr>
        <p:spPr>
          <a:xfrm flipH="false" flipV="false" rot="0">
            <a:off x="5229909" y="5752347"/>
            <a:ext cx="3058013" cy="4148467"/>
          </a:xfrm>
          <a:custGeom>
            <a:avLst/>
            <a:gdLst/>
            <a:ahLst/>
            <a:cxnLst/>
            <a:rect r="r" b="b" t="t" l="l"/>
            <a:pathLst>
              <a:path h="4148467" w="3058013">
                <a:moveTo>
                  <a:pt x="0" y="0"/>
                </a:moveTo>
                <a:lnTo>
                  <a:pt x="3058013" y="0"/>
                </a:lnTo>
                <a:lnTo>
                  <a:pt x="3058013" y="4148467"/>
                </a:lnTo>
                <a:lnTo>
                  <a:pt x="0" y="4148467"/>
                </a:lnTo>
                <a:lnTo>
                  <a:pt x="0" y="0"/>
                </a:lnTo>
                <a:close/>
              </a:path>
            </a:pathLst>
          </a:custGeom>
          <a:blipFill>
            <a:blip r:embed="rId9"/>
            <a:stretch>
              <a:fillRect l="0" t="0" r="0" b="0"/>
            </a:stretch>
          </a:blipFill>
        </p:spPr>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AF6D4"/>
        </a:solidFill>
      </p:bgPr>
    </p:bg>
    <p:spTree>
      <p:nvGrpSpPr>
        <p:cNvPr id="1" name=""/>
        <p:cNvGrpSpPr/>
        <p:nvPr/>
      </p:nvGrpSpPr>
      <p:grpSpPr>
        <a:xfrm>
          <a:off x="0" y="0"/>
          <a:ext cx="0" cy="0"/>
          <a:chOff x="0" y="0"/>
          <a:chExt cx="0" cy="0"/>
        </a:xfrm>
      </p:grpSpPr>
      <p:sp>
        <p:nvSpPr>
          <p:cNvPr name="Freeform 2" id="2"/>
          <p:cNvSpPr/>
          <p:nvPr/>
        </p:nvSpPr>
        <p:spPr>
          <a:xfrm flipH="false" flipV="false" rot="0">
            <a:off x="16022789" y="8920583"/>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329709">
            <a:off x="5822328" y="1788082"/>
            <a:ext cx="964814" cy="927976"/>
          </a:xfrm>
          <a:custGeom>
            <a:avLst/>
            <a:gdLst/>
            <a:ahLst/>
            <a:cxnLst/>
            <a:rect r="r" b="b" t="t" l="l"/>
            <a:pathLst>
              <a:path h="927976" w="964814">
                <a:moveTo>
                  <a:pt x="0" y="0"/>
                </a:moveTo>
                <a:lnTo>
                  <a:pt x="964815" y="0"/>
                </a:lnTo>
                <a:lnTo>
                  <a:pt x="964815"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5815797" y="-798152"/>
            <a:ext cx="2887007" cy="2430335"/>
          </a:xfrm>
          <a:custGeom>
            <a:avLst/>
            <a:gdLst/>
            <a:ahLst/>
            <a:cxnLst/>
            <a:rect r="r" b="b" t="t" l="l"/>
            <a:pathLst>
              <a:path h="2430335" w="2887007">
                <a:moveTo>
                  <a:pt x="0" y="0"/>
                </a:moveTo>
                <a:lnTo>
                  <a:pt x="2887006" y="0"/>
                </a:lnTo>
                <a:lnTo>
                  <a:pt x="2887006"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1329709">
            <a:off x="16776893" y="3292498"/>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1329709">
            <a:off x="12236935" y="8269726"/>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329709">
            <a:off x="5822328" y="7844911"/>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329709">
            <a:off x="-482407" y="7844911"/>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1329709">
            <a:off x="-482407" y="1638623"/>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1329709">
            <a:off x="17805593" y="6263215"/>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true" flipV="false" rot="0">
            <a:off x="-1780991" y="2186124"/>
            <a:ext cx="5177040" cy="8469595"/>
          </a:xfrm>
          <a:custGeom>
            <a:avLst/>
            <a:gdLst/>
            <a:ahLst/>
            <a:cxnLst/>
            <a:rect r="r" b="b" t="t" l="l"/>
            <a:pathLst>
              <a:path h="8469595" w="5177040">
                <a:moveTo>
                  <a:pt x="5177040" y="0"/>
                </a:moveTo>
                <a:lnTo>
                  <a:pt x="0" y="0"/>
                </a:lnTo>
                <a:lnTo>
                  <a:pt x="0" y="8469596"/>
                </a:lnTo>
                <a:lnTo>
                  <a:pt x="5177040" y="8469596"/>
                </a:lnTo>
                <a:lnTo>
                  <a:pt x="5177040" y="0"/>
                </a:lnTo>
                <a:close/>
              </a:path>
            </a:pathLst>
          </a:custGeom>
          <a:blipFill>
            <a:blip r:embed="rId6"/>
            <a:stretch>
              <a:fillRect l="0" t="0" r="0" b="0"/>
            </a:stretch>
          </a:blipFill>
        </p:spPr>
      </p:sp>
      <p:sp>
        <p:nvSpPr>
          <p:cNvPr name="TextBox 12" id="12"/>
          <p:cNvSpPr txBox="true"/>
          <p:nvPr/>
        </p:nvSpPr>
        <p:spPr>
          <a:xfrm rot="0">
            <a:off x="1028700" y="-54106"/>
            <a:ext cx="6389650" cy="1694491"/>
          </a:xfrm>
          <a:prstGeom prst="rect">
            <a:avLst/>
          </a:prstGeom>
        </p:spPr>
        <p:txBody>
          <a:bodyPr anchor="t" rtlCol="false" tIns="0" lIns="0" bIns="0" rIns="0">
            <a:spAutoFit/>
          </a:bodyPr>
          <a:lstStyle/>
          <a:p>
            <a:pPr algn="just">
              <a:lnSpc>
                <a:spcPts val="13571"/>
              </a:lnSpc>
            </a:pPr>
            <a:r>
              <a:rPr lang="en-US" sz="9694">
                <a:solidFill>
                  <a:srgbClr val="06340A"/>
                </a:solidFill>
                <a:latin typeface="Bobby Jones Condensed Soft"/>
                <a:ea typeface="Bobby Jones Condensed Soft"/>
                <a:cs typeface="Bobby Jones Condensed Soft"/>
                <a:sym typeface="Bobby Jones Condensed Soft"/>
              </a:rPr>
              <a:t>Wire Bonding</a:t>
            </a:r>
          </a:p>
        </p:txBody>
      </p:sp>
      <p:sp>
        <p:nvSpPr>
          <p:cNvPr name="Freeform 13" id="13"/>
          <p:cNvSpPr/>
          <p:nvPr/>
        </p:nvSpPr>
        <p:spPr>
          <a:xfrm flipH="false" flipV="false" rot="-1329709">
            <a:off x="1398777" y="9779528"/>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4" id="14"/>
          <p:cNvSpPr/>
          <p:nvPr/>
        </p:nvSpPr>
        <p:spPr>
          <a:xfrm flipH="false" flipV="false" rot="0">
            <a:off x="4861232" y="9640033"/>
            <a:ext cx="2887007" cy="2430335"/>
          </a:xfrm>
          <a:custGeom>
            <a:avLst/>
            <a:gdLst/>
            <a:ahLst/>
            <a:cxnLst/>
            <a:rect r="r" b="b" t="t" l="l"/>
            <a:pathLst>
              <a:path h="2430335" w="2887007">
                <a:moveTo>
                  <a:pt x="0" y="0"/>
                </a:moveTo>
                <a:lnTo>
                  <a:pt x="2887007" y="0"/>
                </a:lnTo>
                <a:lnTo>
                  <a:pt x="2887007"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5" id="15"/>
          <p:cNvSpPr/>
          <p:nvPr/>
        </p:nvSpPr>
        <p:spPr>
          <a:xfrm flipH="false" flipV="false" rot="0">
            <a:off x="4151534" y="2430761"/>
            <a:ext cx="5549994" cy="7369514"/>
          </a:xfrm>
          <a:custGeom>
            <a:avLst/>
            <a:gdLst/>
            <a:ahLst/>
            <a:cxnLst/>
            <a:rect r="r" b="b" t="t" l="l"/>
            <a:pathLst>
              <a:path h="7369514" w="5549994">
                <a:moveTo>
                  <a:pt x="0" y="0"/>
                </a:moveTo>
                <a:lnTo>
                  <a:pt x="5549994" y="0"/>
                </a:lnTo>
                <a:lnTo>
                  <a:pt x="5549994" y="7369514"/>
                </a:lnTo>
                <a:lnTo>
                  <a:pt x="0" y="7369514"/>
                </a:lnTo>
                <a:lnTo>
                  <a:pt x="0" y="0"/>
                </a:lnTo>
                <a:close/>
              </a:path>
            </a:pathLst>
          </a:custGeom>
          <a:blipFill>
            <a:blip r:embed="rId7"/>
            <a:stretch>
              <a:fillRect l="0" t="0" r="0" b="0"/>
            </a:stretch>
          </a:blipFill>
        </p:spPr>
      </p:sp>
      <p:pic>
        <p:nvPicPr>
          <p:cNvPr name="Picture 16" id="16">
            <a:hlinkClick action="ppaction://media"/>
          </p:cNvPr>
          <p:cNvPicPr>
            <a:picLocks noChangeAspect="true"/>
          </p:cNvPicPr>
          <p:nvPr>
            <a:videoFile r:link="rId9"/>
            <p:extLst>
              <p:ext uri="{DAA4B4D4-6D71-4841-9C94-3DE7FCFB9230}">
                <p14:media xmlns:p14="http://schemas.microsoft.com/office/powerpoint/2010/main" r:embed="rId10"/>
              </p:ext>
            </p:extLst>
          </p:nvPr>
        </p:nvPicPr>
        <p:blipFill>
          <a:blip r:embed="rId8"/>
          <a:srcRect l="0" t="0" r="0" b="0"/>
          <a:stretch>
            <a:fillRect/>
          </a:stretch>
        </p:blipFill>
        <p:spPr>
          <a:xfrm flipH="false" flipV="false" rot="0">
            <a:off x="9966440" y="2470140"/>
            <a:ext cx="7096421" cy="7330135"/>
          </a:xfrm>
          <a:prstGeom prst="rect">
            <a:avLst/>
          </a:prstGeom>
        </p:spPr>
      </p:pic>
      <p:sp>
        <p:nvSpPr>
          <p:cNvPr name="TextBox 17" id="17"/>
          <p:cNvSpPr txBox="true"/>
          <p:nvPr/>
        </p:nvSpPr>
        <p:spPr>
          <a:xfrm rot="0">
            <a:off x="6919452" y="169365"/>
            <a:ext cx="9718053" cy="1863090"/>
          </a:xfrm>
          <a:prstGeom prst="rect">
            <a:avLst/>
          </a:prstGeom>
        </p:spPr>
        <p:txBody>
          <a:bodyPr anchor="t" rtlCol="false" tIns="0" lIns="0" bIns="0" rIns="0">
            <a:spAutoFit/>
          </a:bodyPr>
          <a:lstStyle/>
          <a:p>
            <a:pPr algn="l" marL="518160" indent="-259080" lvl="1">
              <a:lnSpc>
                <a:spcPts val="3359"/>
              </a:lnSpc>
              <a:buAutoNum type="arabicPeriod" startAt="1"/>
            </a:pPr>
            <a:r>
              <a:rPr lang="en-US" sz="2400">
                <a:solidFill>
                  <a:srgbClr val="19120C"/>
                </a:solidFill>
                <a:latin typeface="Jella"/>
                <a:ea typeface="Jella"/>
                <a:cs typeface="Jella"/>
                <a:sym typeface="Jella"/>
              </a:rPr>
              <a:t>Put</a:t>
            </a:r>
            <a:r>
              <a:rPr lang="en-US" sz="2400">
                <a:solidFill>
                  <a:srgbClr val="19120C"/>
                </a:solidFill>
                <a:latin typeface="Jella"/>
                <a:ea typeface="Jella"/>
                <a:cs typeface="Jella"/>
                <a:sym typeface="Jella"/>
              </a:rPr>
              <a:t> chip securly on wire bonder</a:t>
            </a:r>
          </a:p>
          <a:p>
            <a:pPr algn="l" marL="518160" indent="-259080" lvl="1">
              <a:lnSpc>
                <a:spcPts val="3359"/>
              </a:lnSpc>
              <a:buAutoNum type="arabicPeriod" startAt="1"/>
            </a:pPr>
            <a:r>
              <a:rPr lang="en-US" sz="2400">
                <a:solidFill>
                  <a:srgbClr val="19120C"/>
                </a:solidFill>
                <a:latin typeface="Jella"/>
                <a:ea typeface="Jella"/>
                <a:cs typeface="Jella"/>
                <a:sym typeface="Jella"/>
              </a:rPr>
              <a:t>Wire should be in between wedge and chip</a:t>
            </a:r>
          </a:p>
          <a:p>
            <a:pPr algn="l" marL="518160" indent="-259080" lvl="1">
              <a:lnSpc>
                <a:spcPts val="3359"/>
              </a:lnSpc>
              <a:buAutoNum type="arabicPeriod" startAt="1"/>
            </a:pPr>
            <a:r>
              <a:rPr lang="en-US" sz="2400">
                <a:solidFill>
                  <a:srgbClr val="19120C"/>
                </a:solidFill>
                <a:latin typeface="Jella"/>
                <a:ea typeface="Jella"/>
                <a:cs typeface="Jella"/>
                <a:sym typeface="Jella"/>
              </a:rPr>
              <a:t>Bonding wire from SDD to chip </a:t>
            </a:r>
          </a:p>
          <a:p>
            <a:pPr algn="l">
              <a:lnSpc>
                <a:spcPts val="3359"/>
              </a:lnSpc>
            </a:pPr>
          </a:p>
        </p:txBody>
      </p:sp>
    </p:spTree>
  </p:cSld>
  <p:clrMapOvr>
    <a:masterClrMapping/>
  </p:clrMapOvr>
  <p:timing>
    <p:tnLst>
      <p:par>
        <p:cTn dur="indefinite" restart="never" nodeType="tmRoot">
          <p:childTnLst>
            <p:video>
              <p:cMediaNode vol="100000">
                <p:cTn fill="hold" display="false">
                  <p:stCondLst>
                    <p:cond delay="indefinite"/>
                  </p:stCondLst>
                </p:cTn>
                <p:tgtEl>
                  <p:spTgt spid="16"/>
                </p:tgtEl>
              </p:cMediaNode>
            </p:video>
          </p:childTnLst>
        </p:cTn>
      </p:par>
    </p:tnLst>
  </p:timing>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FAF6D4"/>
        </a:solidFill>
      </p:bgPr>
    </p:bg>
    <p:spTree>
      <p:nvGrpSpPr>
        <p:cNvPr id="1" name=""/>
        <p:cNvGrpSpPr/>
        <p:nvPr/>
      </p:nvGrpSpPr>
      <p:grpSpPr>
        <a:xfrm>
          <a:off x="0" y="0"/>
          <a:ext cx="0" cy="0"/>
          <a:chOff x="0" y="0"/>
          <a:chExt cx="0" cy="0"/>
        </a:xfrm>
      </p:grpSpPr>
      <p:sp>
        <p:nvSpPr>
          <p:cNvPr name="Freeform 2" id="2"/>
          <p:cNvSpPr/>
          <p:nvPr/>
        </p:nvSpPr>
        <p:spPr>
          <a:xfrm flipH="false" flipV="false" rot="0">
            <a:off x="16022789" y="8920583"/>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329709">
            <a:off x="5822328" y="147697"/>
            <a:ext cx="964814" cy="927976"/>
          </a:xfrm>
          <a:custGeom>
            <a:avLst/>
            <a:gdLst/>
            <a:ahLst/>
            <a:cxnLst/>
            <a:rect r="r" b="b" t="t" l="l"/>
            <a:pathLst>
              <a:path h="927976" w="964814">
                <a:moveTo>
                  <a:pt x="0" y="0"/>
                </a:moveTo>
                <a:lnTo>
                  <a:pt x="964815" y="0"/>
                </a:lnTo>
                <a:lnTo>
                  <a:pt x="964815"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5815797" y="-798152"/>
            <a:ext cx="2887007" cy="2430335"/>
          </a:xfrm>
          <a:custGeom>
            <a:avLst/>
            <a:gdLst/>
            <a:ahLst/>
            <a:cxnLst/>
            <a:rect r="r" b="b" t="t" l="l"/>
            <a:pathLst>
              <a:path h="2430335" w="2887007">
                <a:moveTo>
                  <a:pt x="0" y="0"/>
                </a:moveTo>
                <a:lnTo>
                  <a:pt x="2887006" y="0"/>
                </a:lnTo>
                <a:lnTo>
                  <a:pt x="2887006"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1329709">
            <a:off x="13133482" y="1176397"/>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6" id="6"/>
          <p:cNvGrpSpPr/>
          <p:nvPr/>
        </p:nvGrpSpPr>
        <p:grpSpPr>
          <a:xfrm rot="0">
            <a:off x="1724561" y="3988414"/>
            <a:ext cx="13896389" cy="6298586"/>
            <a:chOff x="0" y="0"/>
            <a:chExt cx="3659954" cy="1658887"/>
          </a:xfrm>
        </p:grpSpPr>
        <p:sp>
          <p:nvSpPr>
            <p:cNvPr name="Freeform 7" id="7"/>
            <p:cNvSpPr/>
            <p:nvPr/>
          </p:nvSpPr>
          <p:spPr>
            <a:xfrm flipH="false" flipV="false" rot="0">
              <a:off x="0" y="0"/>
              <a:ext cx="3659954" cy="1658887"/>
            </a:xfrm>
            <a:custGeom>
              <a:avLst/>
              <a:gdLst/>
              <a:ahLst/>
              <a:cxnLst/>
              <a:rect r="r" b="b" t="t" l="l"/>
              <a:pathLst>
                <a:path h="1658887" w="3659954">
                  <a:moveTo>
                    <a:pt x="35098" y="0"/>
                  </a:moveTo>
                  <a:lnTo>
                    <a:pt x="3624856" y="0"/>
                  </a:lnTo>
                  <a:cubicBezTo>
                    <a:pt x="3634164" y="0"/>
                    <a:pt x="3643092" y="3698"/>
                    <a:pt x="3649674" y="10280"/>
                  </a:cubicBezTo>
                  <a:cubicBezTo>
                    <a:pt x="3656256" y="16862"/>
                    <a:pt x="3659954" y="25790"/>
                    <a:pt x="3659954" y="35098"/>
                  </a:cubicBezTo>
                  <a:lnTo>
                    <a:pt x="3659954" y="1623789"/>
                  </a:lnTo>
                  <a:cubicBezTo>
                    <a:pt x="3659954" y="1633097"/>
                    <a:pt x="3656256" y="1642025"/>
                    <a:pt x="3649674" y="1648607"/>
                  </a:cubicBezTo>
                  <a:cubicBezTo>
                    <a:pt x="3643092" y="1655189"/>
                    <a:pt x="3634164" y="1658887"/>
                    <a:pt x="3624856" y="1658887"/>
                  </a:cubicBezTo>
                  <a:lnTo>
                    <a:pt x="35098" y="1658887"/>
                  </a:lnTo>
                  <a:cubicBezTo>
                    <a:pt x="25790" y="1658887"/>
                    <a:pt x="16862" y="1655189"/>
                    <a:pt x="10280" y="1648607"/>
                  </a:cubicBezTo>
                  <a:cubicBezTo>
                    <a:pt x="3698" y="1642025"/>
                    <a:pt x="0" y="1633097"/>
                    <a:pt x="0" y="1623789"/>
                  </a:cubicBezTo>
                  <a:lnTo>
                    <a:pt x="0" y="35098"/>
                  </a:lnTo>
                  <a:cubicBezTo>
                    <a:pt x="0" y="25790"/>
                    <a:pt x="3698" y="16862"/>
                    <a:pt x="10280" y="10280"/>
                  </a:cubicBezTo>
                  <a:cubicBezTo>
                    <a:pt x="16862" y="3698"/>
                    <a:pt x="25790" y="0"/>
                    <a:pt x="35098" y="0"/>
                  </a:cubicBezTo>
                  <a:close/>
                </a:path>
              </a:pathLst>
            </a:custGeom>
            <a:solidFill>
              <a:srgbClr val="FDD41C">
                <a:alpha val="44706"/>
              </a:srgbClr>
            </a:solidFill>
          </p:spPr>
        </p:sp>
        <p:sp>
          <p:nvSpPr>
            <p:cNvPr name="TextBox 8" id="8"/>
            <p:cNvSpPr txBox="true"/>
            <p:nvPr/>
          </p:nvSpPr>
          <p:spPr>
            <a:xfrm>
              <a:off x="0" y="-38100"/>
              <a:ext cx="3659954" cy="1696987"/>
            </a:xfrm>
            <a:prstGeom prst="rect">
              <a:avLst/>
            </a:prstGeom>
          </p:spPr>
          <p:txBody>
            <a:bodyPr anchor="ctr" rtlCol="false" tIns="50800" lIns="50800" bIns="50800" rIns="50800"/>
            <a:lstStyle/>
            <a:p>
              <a:pPr algn="ctr">
                <a:lnSpc>
                  <a:spcPts val="2659"/>
                </a:lnSpc>
                <a:spcBef>
                  <a:spcPct val="0"/>
                </a:spcBef>
              </a:pPr>
            </a:p>
          </p:txBody>
        </p:sp>
      </p:grpSp>
      <p:sp>
        <p:nvSpPr>
          <p:cNvPr name="Freeform 9" id="9"/>
          <p:cNvSpPr/>
          <p:nvPr/>
        </p:nvSpPr>
        <p:spPr>
          <a:xfrm flipH="false" flipV="false" rot="-1329709">
            <a:off x="15333390" y="3524426"/>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10" id="10"/>
          <p:cNvSpPr txBox="true"/>
          <p:nvPr/>
        </p:nvSpPr>
        <p:spPr>
          <a:xfrm rot="0">
            <a:off x="2243938" y="4280061"/>
            <a:ext cx="11993746" cy="5281295"/>
          </a:xfrm>
          <a:prstGeom prst="rect">
            <a:avLst/>
          </a:prstGeom>
        </p:spPr>
        <p:txBody>
          <a:bodyPr anchor="t" rtlCol="false" tIns="0" lIns="0" bIns="0" rIns="0">
            <a:spAutoFit/>
          </a:bodyPr>
          <a:lstStyle/>
          <a:p>
            <a:pPr algn="l" marL="690881" indent="-345440" lvl="1">
              <a:lnSpc>
                <a:spcPts val="4480"/>
              </a:lnSpc>
              <a:buFont typeface="Arial"/>
              <a:buChar char="•"/>
            </a:pPr>
            <a:r>
              <a:rPr lang="en-US" sz="3200">
                <a:solidFill>
                  <a:srgbClr val="19120C"/>
                </a:solidFill>
                <a:latin typeface="Jella"/>
                <a:ea typeface="Jella"/>
                <a:cs typeface="Jella"/>
                <a:sym typeface="Jella"/>
              </a:rPr>
              <a:t>Pip</a:t>
            </a:r>
            <a:r>
              <a:rPr lang="en-US" sz="3200">
                <a:solidFill>
                  <a:srgbClr val="19120C"/>
                </a:solidFill>
                <a:latin typeface="Jella"/>
                <a:ea typeface="Jella"/>
                <a:cs typeface="Jella"/>
                <a:sym typeface="Jella"/>
              </a:rPr>
              <a:t>ette diluted PBS solution, pump a few times</a:t>
            </a:r>
          </a:p>
          <a:p>
            <a:pPr algn="just" marL="690881" indent="-345440" lvl="1">
              <a:lnSpc>
                <a:spcPts val="4480"/>
              </a:lnSpc>
              <a:spcBef>
                <a:spcPct val="0"/>
              </a:spcBef>
              <a:buFont typeface="Arial"/>
              <a:buChar char="•"/>
            </a:pPr>
            <a:r>
              <a:rPr lang="en-US" sz="3200">
                <a:solidFill>
                  <a:srgbClr val="19120C"/>
                </a:solidFill>
                <a:latin typeface="Jella"/>
                <a:ea typeface="Jella"/>
                <a:cs typeface="Jella"/>
                <a:sym typeface="Jella"/>
              </a:rPr>
              <a:t>Put into chip (20 different graphite devices on chip)</a:t>
            </a:r>
          </a:p>
          <a:p>
            <a:pPr algn="just" marL="690881" indent="-345440" lvl="1">
              <a:lnSpc>
                <a:spcPts val="4480"/>
              </a:lnSpc>
              <a:spcBef>
                <a:spcPct val="0"/>
              </a:spcBef>
              <a:buFont typeface="Arial"/>
              <a:buChar char="•"/>
            </a:pPr>
            <a:r>
              <a:rPr lang="en-US" sz="3200">
                <a:solidFill>
                  <a:srgbClr val="19120C"/>
                </a:solidFill>
                <a:latin typeface="Jella"/>
                <a:ea typeface="Jella"/>
                <a:cs typeface="Jella"/>
                <a:sym typeface="Jella"/>
              </a:rPr>
              <a:t>Measured Dirac points </a:t>
            </a:r>
          </a:p>
          <a:p>
            <a:pPr algn="just" marL="690881" indent="-345440" lvl="1">
              <a:lnSpc>
                <a:spcPts val="4480"/>
              </a:lnSpc>
              <a:spcBef>
                <a:spcPct val="0"/>
              </a:spcBef>
              <a:buFont typeface="Arial"/>
              <a:buChar char="•"/>
            </a:pPr>
            <a:r>
              <a:rPr lang="en-US" sz="3200">
                <a:solidFill>
                  <a:srgbClr val="19120C"/>
                </a:solidFill>
                <a:latin typeface="Jella"/>
                <a:ea typeface="Jella"/>
                <a:cs typeface="Jella"/>
                <a:sym typeface="Jella"/>
              </a:rPr>
              <a:t>Set gate voltage max to 2000</a:t>
            </a:r>
          </a:p>
          <a:p>
            <a:pPr algn="just" marL="690881" indent="-345440" lvl="1">
              <a:lnSpc>
                <a:spcPts val="4480"/>
              </a:lnSpc>
              <a:spcBef>
                <a:spcPct val="0"/>
              </a:spcBef>
              <a:buFont typeface="Arial"/>
              <a:buChar char="•"/>
            </a:pPr>
            <a:r>
              <a:rPr lang="en-US" sz="3200">
                <a:solidFill>
                  <a:srgbClr val="19120C"/>
                </a:solidFill>
                <a:latin typeface="Jella"/>
                <a:ea typeface="Jella"/>
                <a:cs typeface="Jella"/>
                <a:sym typeface="Jella"/>
              </a:rPr>
              <a:t>Set gate voltage delta to 100</a:t>
            </a:r>
          </a:p>
          <a:p>
            <a:pPr algn="just">
              <a:lnSpc>
                <a:spcPts val="4480"/>
              </a:lnSpc>
              <a:spcBef>
                <a:spcPct val="0"/>
              </a:spcBef>
            </a:pPr>
          </a:p>
          <a:p>
            <a:pPr algn="just">
              <a:lnSpc>
                <a:spcPts val="4480"/>
              </a:lnSpc>
              <a:spcBef>
                <a:spcPct val="0"/>
              </a:spcBef>
            </a:pPr>
            <a:r>
              <a:rPr lang="en-US" sz="3200">
                <a:solidFill>
                  <a:srgbClr val="19120C"/>
                </a:solidFill>
                <a:latin typeface="Jella"/>
                <a:ea typeface="Jella"/>
                <a:cs typeface="Jella"/>
                <a:sym typeface="Jella"/>
              </a:rPr>
              <a:t>Plot resistance vs gate voltage</a:t>
            </a:r>
          </a:p>
          <a:p>
            <a:pPr algn="just">
              <a:lnSpc>
                <a:spcPts val="4480"/>
              </a:lnSpc>
              <a:spcBef>
                <a:spcPct val="0"/>
              </a:spcBef>
            </a:pPr>
            <a:r>
              <a:rPr lang="en-US" sz="3200">
                <a:solidFill>
                  <a:srgbClr val="19120C"/>
                </a:solidFill>
                <a:latin typeface="Jella"/>
                <a:ea typeface="Jella"/>
                <a:cs typeface="Jella"/>
                <a:sym typeface="Jella"/>
              </a:rPr>
              <a:t>Change gate voltage delta to 50, repeat</a:t>
            </a:r>
          </a:p>
          <a:p>
            <a:pPr algn="just">
              <a:lnSpc>
                <a:spcPts val="4480"/>
              </a:lnSpc>
              <a:spcBef>
                <a:spcPct val="0"/>
              </a:spcBef>
            </a:pPr>
          </a:p>
        </p:txBody>
      </p:sp>
      <p:sp>
        <p:nvSpPr>
          <p:cNvPr name="Freeform 11" id="11"/>
          <p:cNvSpPr/>
          <p:nvPr/>
        </p:nvSpPr>
        <p:spPr>
          <a:xfrm flipH="false" flipV="false" rot="-1329709">
            <a:off x="12236935" y="8269726"/>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2" id="12"/>
          <p:cNvSpPr/>
          <p:nvPr/>
        </p:nvSpPr>
        <p:spPr>
          <a:xfrm flipH="false" flipV="false" rot="-1329709">
            <a:off x="-482407" y="7844911"/>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1329709">
            <a:off x="-482407" y="1638623"/>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4" id="14"/>
          <p:cNvSpPr/>
          <p:nvPr/>
        </p:nvSpPr>
        <p:spPr>
          <a:xfrm flipH="false" flipV="false" rot="-1329709">
            <a:off x="17805593" y="6263215"/>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5" id="15"/>
          <p:cNvSpPr/>
          <p:nvPr/>
        </p:nvSpPr>
        <p:spPr>
          <a:xfrm flipH="false" flipV="false" rot="0">
            <a:off x="-621795" y="-1401635"/>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6" id="16"/>
          <p:cNvSpPr/>
          <p:nvPr/>
        </p:nvSpPr>
        <p:spPr>
          <a:xfrm flipH="false" flipV="false" rot="0">
            <a:off x="9144000" y="-2013319"/>
            <a:ext cx="2887007" cy="2430335"/>
          </a:xfrm>
          <a:custGeom>
            <a:avLst/>
            <a:gdLst/>
            <a:ahLst/>
            <a:cxnLst/>
            <a:rect r="r" b="b" t="t" l="l"/>
            <a:pathLst>
              <a:path h="2430335" w="2887007">
                <a:moveTo>
                  <a:pt x="0" y="0"/>
                </a:moveTo>
                <a:lnTo>
                  <a:pt x="2887007" y="0"/>
                </a:lnTo>
                <a:lnTo>
                  <a:pt x="2887007"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7" id="17"/>
          <p:cNvGrpSpPr/>
          <p:nvPr/>
        </p:nvGrpSpPr>
        <p:grpSpPr>
          <a:xfrm rot="0">
            <a:off x="1724561" y="2011750"/>
            <a:ext cx="13896389" cy="1466349"/>
            <a:chOff x="0" y="0"/>
            <a:chExt cx="3659954" cy="386199"/>
          </a:xfrm>
        </p:grpSpPr>
        <p:sp>
          <p:nvSpPr>
            <p:cNvPr name="Freeform 18" id="18"/>
            <p:cNvSpPr/>
            <p:nvPr/>
          </p:nvSpPr>
          <p:spPr>
            <a:xfrm flipH="false" flipV="false" rot="0">
              <a:off x="0" y="0"/>
              <a:ext cx="3659954" cy="386199"/>
            </a:xfrm>
            <a:custGeom>
              <a:avLst/>
              <a:gdLst/>
              <a:ahLst/>
              <a:cxnLst/>
              <a:rect r="r" b="b" t="t" l="l"/>
              <a:pathLst>
                <a:path h="386199" w="3659954">
                  <a:moveTo>
                    <a:pt x="55712" y="0"/>
                  </a:moveTo>
                  <a:lnTo>
                    <a:pt x="3604242" y="0"/>
                  </a:lnTo>
                  <a:cubicBezTo>
                    <a:pt x="3619018" y="0"/>
                    <a:pt x="3633189" y="5870"/>
                    <a:pt x="3643637" y="16318"/>
                  </a:cubicBezTo>
                  <a:cubicBezTo>
                    <a:pt x="3654084" y="26766"/>
                    <a:pt x="3659954" y="40936"/>
                    <a:pt x="3659954" y="55712"/>
                  </a:cubicBezTo>
                  <a:lnTo>
                    <a:pt x="3659954" y="330487"/>
                  </a:lnTo>
                  <a:cubicBezTo>
                    <a:pt x="3659954" y="345263"/>
                    <a:pt x="3654084" y="359433"/>
                    <a:pt x="3643637" y="369881"/>
                  </a:cubicBezTo>
                  <a:cubicBezTo>
                    <a:pt x="3633189" y="380329"/>
                    <a:pt x="3619018" y="386199"/>
                    <a:pt x="3604242" y="386199"/>
                  </a:cubicBezTo>
                  <a:lnTo>
                    <a:pt x="55712" y="386199"/>
                  </a:lnTo>
                  <a:cubicBezTo>
                    <a:pt x="40936" y="386199"/>
                    <a:pt x="26766" y="380329"/>
                    <a:pt x="16318" y="369881"/>
                  </a:cubicBezTo>
                  <a:cubicBezTo>
                    <a:pt x="5870" y="359433"/>
                    <a:pt x="0" y="345263"/>
                    <a:pt x="0" y="330487"/>
                  </a:cubicBezTo>
                  <a:lnTo>
                    <a:pt x="0" y="55712"/>
                  </a:lnTo>
                  <a:cubicBezTo>
                    <a:pt x="0" y="40936"/>
                    <a:pt x="5870" y="26766"/>
                    <a:pt x="16318" y="16318"/>
                  </a:cubicBezTo>
                  <a:cubicBezTo>
                    <a:pt x="26766" y="5870"/>
                    <a:pt x="40936" y="0"/>
                    <a:pt x="55712" y="0"/>
                  </a:cubicBezTo>
                  <a:close/>
                </a:path>
              </a:pathLst>
            </a:custGeom>
            <a:solidFill>
              <a:srgbClr val="FDD41C">
                <a:alpha val="77647"/>
              </a:srgbClr>
            </a:solidFill>
          </p:spPr>
        </p:sp>
        <p:sp>
          <p:nvSpPr>
            <p:cNvPr name="TextBox 19" id="19"/>
            <p:cNvSpPr txBox="true"/>
            <p:nvPr/>
          </p:nvSpPr>
          <p:spPr>
            <a:xfrm>
              <a:off x="0" y="-38100"/>
              <a:ext cx="3659954" cy="424299"/>
            </a:xfrm>
            <a:prstGeom prst="rect">
              <a:avLst/>
            </a:prstGeom>
          </p:spPr>
          <p:txBody>
            <a:bodyPr anchor="ctr" rtlCol="false" tIns="50800" lIns="50800" bIns="50800" rIns="50800"/>
            <a:lstStyle/>
            <a:p>
              <a:pPr algn="ctr">
                <a:lnSpc>
                  <a:spcPts val="2659"/>
                </a:lnSpc>
                <a:spcBef>
                  <a:spcPct val="0"/>
                </a:spcBef>
              </a:pPr>
            </a:p>
          </p:txBody>
        </p:sp>
      </p:grpSp>
      <p:sp>
        <p:nvSpPr>
          <p:cNvPr name="Freeform 20" id="20"/>
          <p:cNvSpPr/>
          <p:nvPr/>
        </p:nvSpPr>
        <p:spPr>
          <a:xfrm flipH="false" flipV="false" rot="0">
            <a:off x="1724561" y="9258300"/>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1" id="21"/>
          <p:cNvSpPr/>
          <p:nvPr/>
        </p:nvSpPr>
        <p:spPr>
          <a:xfrm flipH="false" flipV="false" rot="0">
            <a:off x="-1572021" y="3685183"/>
            <a:ext cx="2887007" cy="2430335"/>
          </a:xfrm>
          <a:custGeom>
            <a:avLst/>
            <a:gdLst/>
            <a:ahLst/>
            <a:cxnLst/>
            <a:rect r="r" b="b" t="t" l="l"/>
            <a:pathLst>
              <a:path h="2430335" w="2887007">
                <a:moveTo>
                  <a:pt x="0" y="0"/>
                </a:moveTo>
                <a:lnTo>
                  <a:pt x="2887007" y="0"/>
                </a:lnTo>
                <a:lnTo>
                  <a:pt x="2887007"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2" id="22"/>
          <p:cNvSpPr/>
          <p:nvPr/>
        </p:nvSpPr>
        <p:spPr>
          <a:xfrm flipH="false" flipV="false" rot="-1329709">
            <a:off x="8387728" y="9823012"/>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23" id="23"/>
          <p:cNvSpPr/>
          <p:nvPr/>
        </p:nvSpPr>
        <p:spPr>
          <a:xfrm flipH="false" flipV="false" rot="-676244">
            <a:off x="15105907" y="5983874"/>
            <a:ext cx="3678480" cy="5056329"/>
          </a:xfrm>
          <a:custGeom>
            <a:avLst/>
            <a:gdLst/>
            <a:ahLst/>
            <a:cxnLst/>
            <a:rect r="r" b="b" t="t" l="l"/>
            <a:pathLst>
              <a:path h="5056329" w="3678480">
                <a:moveTo>
                  <a:pt x="0" y="0"/>
                </a:moveTo>
                <a:lnTo>
                  <a:pt x="3678480" y="0"/>
                </a:lnTo>
                <a:lnTo>
                  <a:pt x="3678480" y="5056330"/>
                </a:lnTo>
                <a:lnTo>
                  <a:pt x="0" y="5056330"/>
                </a:lnTo>
                <a:lnTo>
                  <a:pt x="0" y="0"/>
                </a:lnTo>
                <a:close/>
              </a:path>
            </a:pathLst>
          </a:custGeom>
          <a:blipFill>
            <a:blip r:embed="rId6"/>
            <a:stretch>
              <a:fillRect l="0" t="0" r="0" b="0"/>
            </a:stretch>
          </a:blipFill>
        </p:spPr>
      </p:sp>
      <p:sp>
        <p:nvSpPr>
          <p:cNvPr name="TextBox 24" id="24"/>
          <p:cNvSpPr txBox="true"/>
          <p:nvPr/>
        </p:nvSpPr>
        <p:spPr>
          <a:xfrm rot="0">
            <a:off x="2265211" y="1764653"/>
            <a:ext cx="9765795" cy="1680210"/>
          </a:xfrm>
          <a:prstGeom prst="rect">
            <a:avLst/>
          </a:prstGeom>
        </p:spPr>
        <p:txBody>
          <a:bodyPr anchor="t" rtlCol="false" tIns="0" lIns="0" bIns="0" rIns="0">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Dira</a:t>
            </a:r>
            <a:r>
              <a:rPr lang="en-US" sz="9600">
                <a:solidFill>
                  <a:srgbClr val="000000"/>
                </a:solidFill>
                <a:latin typeface="Bobby Jones Condensed Soft"/>
                <a:ea typeface="Bobby Jones Condensed Soft"/>
                <a:cs typeface="Bobby Jones Condensed Soft"/>
                <a:sym typeface="Bobby Jones Condensed Soft"/>
              </a:rPr>
              <a:t>c Measurement</a:t>
            </a:r>
          </a:p>
        </p:txBody>
      </p:sp>
      <p:sp>
        <p:nvSpPr>
          <p:cNvPr name="Freeform 25" id="25"/>
          <p:cNvSpPr/>
          <p:nvPr/>
        </p:nvSpPr>
        <p:spPr>
          <a:xfrm flipH="false" flipV="false" rot="0">
            <a:off x="11128300" y="5989905"/>
            <a:ext cx="3109384" cy="4145845"/>
          </a:xfrm>
          <a:custGeom>
            <a:avLst/>
            <a:gdLst/>
            <a:ahLst/>
            <a:cxnLst/>
            <a:rect r="r" b="b" t="t" l="l"/>
            <a:pathLst>
              <a:path h="4145845" w="3109384">
                <a:moveTo>
                  <a:pt x="0" y="0"/>
                </a:moveTo>
                <a:lnTo>
                  <a:pt x="3109384" y="0"/>
                </a:lnTo>
                <a:lnTo>
                  <a:pt x="3109384" y="4145846"/>
                </a:lnTo>
                <a:lnTo>
                  <a:pt x="0" y="4145846"/>
                </a:lnTo>
                <a:lnTo>
                  <a:pt x="0" y="0"/>
                </a:lnTo>
                <a:close/>
              </a:path>
            </a:pathLst>
          </a:custGeom>
          <a:blipFill>
            <a:blip r:embed="rId7"/>
            <a:stretch>
              <a:fillRect l="0" t="0" r="0" b="0"/>
            </a:stretch>
          </a:blipFill>
        </p:spPr>
      </p:sp>
      <p:sp>
        <p:nvSpPr>
          <p:cNvPr name="Freeform 26" id="26"/>
          <p:cNvSpPr/>
          <p:nvPr/>
        </p:nvSpPr>
        <p:spPr>
          <a:xfrm flipH="false" flipV="false" rot="0">
            <a:off x="14969317" y="1757760"/>
            <a:ext cx="2936550" cy="3915400"/>
          </a:xfrm>
          <a:custGeom>
            <a:avLst/>
            <a:gdLst/>
            <a:ahLst/>
            <a:cxnLst/>
            <a:rect r="r" b="b" t="t" l="l"/>
            <a:pathLst>
              <a:path h="3915400" w="2936550">
                <a:moveTo>
                  <a:pt x="0" y="0"/>
                </a:moveTo>
                <a:lnTo>
                  <a:pt x="2936550" y="0"/>
                </a:lnTo>
                <a:lnTo>
                  <a:pt x="2936550" y="3915400"/>
                </a:lnTo>
                <a:lnTo>
                  <a:pt x="0" y="3915400"/>
                </a:lnTo>
                <a:lnTo>
                  <a:pt x="0" y="0"/>
                </a:lnTo>
                <a:close/>
              </a:path>
            </a:pathLst>
          </a:custGeom>
          <a:blipFill>
            <a:blip r:embed="rId8"/>
            <a:stretch>
              <a:fillRect l="0" t="0" r="0" b="0"/>
            </a:stretch>
          </a:blipFill>
        </p:spPr>
      </p:sp>
      <p:sp>
        <p:nvSpPr>
          <p:cNvPr name="Freeform 27" id="27"/>
          <p:cNvSpPr/>
          <p:nvPr/>
        </p:nvSpPr>
        <p:spPr>
          <a:xfrm flipH="false" flipV="false" rot="0">
            <a:off x="621795" y="-782683"/>
            <a:ext cx="3773715" cy="3622767"/>
          </a:xfrm>
          <a:custGeom>
            <a:avLst/>
            <a:gdLst/>
            <a:ahLst/>
            <a:cxnLst/>
            <a:rect r="r" b="b" t="t" l="l"/>
            <a:pathLst>
              <a:path h="3622767" w="3773715">
                <a:moveTo>
                  <a:pt x="0" y="0"/>
                </a:moveTo>
                <a:lnTo>
                  <a:pt x="3773716" y="0"/>
                </a:lnTo>
                <a:lnTo>
                  <a:pt x="3773716" y="3622766"/>
                </a:lnTo>
                <a:lnTo>
                  <a:pt x="0" y="3622766"/>
                </a:lnTo>
                <a:lnTo>
                  <a:pt x="0" y="0"/>
                </a:lnTo>
                <a:close/>
              </a:path>
            </a:pathLst>
          </a:custGeom>
          <a:blipFill>
            <a:blip r:embed="rId9"/>
            <a:stretch>
              <a:fillRect l="0" t="0" r="0" b="0"/>
            </a:stretch>
          </a:blipFill>
        </p:spPr>
      </p:sp>
      <p:sp>
        <p:nvSpPr>
          <p:cNvPr name="Freeform 28" id="28"/>
          <p:cNvSpPr/>
          <p:nvPr/>
        </p:nvSpPr>
        <p:spPr>
          <a:xfrm flipH="false" flipV="false" rot="0">
            <a:off x="11399669" y="-134251"/>
            <a:ext cx="2838015" cy="3784020"/>
          </a:xfrm>
          <a:custGeom>
            <a:avLst/>
            <a:gdLst/>
            <a:ahLst/>
            <a:cxnLst/>
            <a:rect r="r" b="b" t="t" l="l"/>
            <a:pathLst>
              <a:path h="3784020" w="2838015">
                <a:moveTo>
                  <a:pt x="0" y="0"/>
                </a:moveTo>
                <a:lnTo>
                  <a:pt x="2838015" y="0"/>
                </a:lnTo>
                <a:lnTo>
                  <a:pt x="2838015" y="3784021"/>
                </a:lnTo>
                <a:lnTo>
                  <a:pt x="0" y="3784021"/>
                </a:lnTo>
                <a:lnTo>
                  <a:pt x="0" y="0"/>
                </a:lnTo>
                <a:close/>
              </a:path>
            </a:pathLst>
          </a:custGeom>
          <a:blipFill>
            <a:blip r:embed="rId10"/>
            <a:stretch>
              <a:fillRect l="0" t="0" r="0" b="0"/>
            </a:stretch>
          </a:blipFill>
        </p:spPr>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37506" y="0"/>
            <a:ext cx="17812987" cy="10287000"/>
          </a:xfrm>
          <a:custGeom>
            <a:avLst/>
            <a:gdLst/>
            <a:ahLst/>
            <a:cxnLst/>
            <a:rect r="r" b="b" t="t" l="l"/>
            <a:pathLst>
              <a:path h="10287000" w="17812987">
                <a:moveTo>
                  <a:pt x="0" y="0"/>
                </a:moveTo>
                <a:lnTo>
                  <a:pt x="17812988" y="0"/>
                </a:lnTo>
                <a:lnTo>
                  <a:pt x="17812988" y="10287000"/>
                </a:lnTo>
                <a:lnTo>
                  <a:pt x="0" y="10287000"/>
                </a:lnTo>
                <a:lnTo>
                  <a:pt x="0" y="0"/>
                </a:lnTo>
                <a:close/>
              </a:path>
            </a:pathLst>
          </a:custGeom>
          <a:blipFill>
            <a:blip r:embed="rId2"/>
            <a:stretch>
              <a:fillRect l="0" t="0" r="0" b="0"/>
            </a:stretch>
          </a:blipFill>
        </p:spPr>
      </p:sp>
      <p:sp>
        <p:nvSpPr>
          <p:cNvPr name="Freeform 3" id="3"/>
          <p:cNvSpPr/>
          <p:nvPr/>
        </p:nvSpPr>
        <p:spPr>
          <a:xfrm flipH="false" flipV="false" rot="1004353">
            <a:off x="2455850" y="754095"/>
            <a:ext cx="2896013" cy="4551690"/>
          </a:xfrm>
          <a:custGeom>
            <a:avLst/>
            <a:gdLst/>
            <a:ahLst/>
            <a:cxnLst/>
            <a:rect r="r" b="b" t="t" l="l"/>
            <a:pathLst>
              <a:path h="4551690" w="2896013">
                <a:moveTo>
                  <a:pt x="0" y="0"/>
                </a:moveTo>
                <a:lnTo>
                  <a:pt x="2896013" y="0"/>
                </a:lnTo>
                <a:lnTo>
                  <a:pt x="2896013" y="4551690"/>
                </a:lnTo>
                <a:lnTo>
                  <a:pt x="0" y="4551690"/>
                </a:lnTo>
                <a:lnTo>
                  <a:pt x="0" y="0"/>
                </a:lnTo>
                <a:close/>
              </a:path>
            </a:pathLst>
          </a:custGeom>
          <a:blipFill>
            <a:blip r:embed="rId3"/>
            <a:stretch>
              <a:fillRect l="0" t="0" r="0" b="0"/>
            </a:stretch>
          </a:blipFill>
        </p:spPr>
      </p:sp>
      <p:sp>
        <p:nvSpPr>
          <p:cNvPr name="TextBox 4" id="4"/>
          <p:cNvSpPr txBox="true"/>
          <p:nvPr/>
        </p:nvSpPr>
        <p:spPr>
          <a:xfrm rot="0">
            <a:off x="4233043" y="7435854"/>
            <a:ext cx="11004754" cy="1656715"/>
          </a:xfrm>
          <a:prstGeom prst="rect">
            <a:avLst/>
          </a:prstGeom>
        </p:spPr>
        <p:txBody>
          <a:bodyPr anchor="t" rtlCol="false" tIns="0" lIns="0" bIns="0" rIns="0">
            <a:spAutoFit/>
          </a:bodyPr>
          <a:lstStyle/>
          <a:p>
            <a:pPr algn="ctr">
              <a:lnSpc>
                <a:spcPts val="2659"/>
              </a:lnSpc>
              <a:spcBef>
                <a:spcPct val="0"/>
              </a:spcBef>
            </a:pPr>
            <a:r>
              <a:rPr lang="en-US" sz="1899">
                <a:solidFill>
                  <a:srgbClr val="000000"/>
                </a:solidFill>
                <a:latin typeface="Open Sans"/>
                <a:ea typeface="Open Sans"/>
                <a:cs typeface="Open Sans"/>
                <a:sym typeface="Open Sans"/>
              </a:rPr>
              <a:t>Th</a:t>
            </a:r>
            <a:r>
              <a:rPr lang="en-US" sz="1899">
                <a:solidFill>
                  <a:srgbClr val="000000"/>
                </a:solidFill>
                <a:latin typeface="Open Sans"/>
                <a:ea typeface="Open Sans"/>
                <a:cs typeface="Open Sans"/>
                <a:sym typeface="Open Sans"/>
              </a:rPr>
              <a:t>e graph shows resistance vs gate voltage for all 20 graphene devices.</a:t>
            </a:r>
          </a:p>
          <a:p>
            <a:pPr algn="ctr">
              <a:lnSpc>
                <a:spcPts val="2659"/>
              </a:lnSpc>
              <a:spcBef>
                <a:spcPct val="0"/>
              </a:spcBef>
            </a:pPr>
            <a:r>
              <a:rPr lang="en-US" sz="1899">
                <a:solidFill>
                  <a:srgbClr val="000000"/>
                </a:solidFill>
                <a:latin typeface="Open Sans"/>
                <a:ea typeface="Open Sans"/>
                <a:cs typeface="Open Sans"/>
                <a:sym typeface="Open Sans"/>
              </a:rPr>
              <a:t>As you increase the gate voltage from 0V, resistance rises, you're pushing the graphene toward charge neutrality. It hits a peak at ~1.05V that's the Dirac point, where conductivity is lowest because there are no free carriers to move charge. Then after the peak, resistance drops again as we now start adding electrons instead of removing holes.</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37506" y="0"/>
            <a:ext cx="17812987" cy="10287000"/>
          </a:xfrm>
          <a:custGeom>
            <a:avLst/>
            <a:gdLst/>
            <a:ahLst/>
            <a:cxnLst/>
            <a:rect r="r" b="b" t="t" l="l"/>
            <a:pathLst>
              <a:path h="10287000" w="17812987">
                <a:moveTo>
                  <a:pt x="0" y="0"/>
                </a:moveTo>
                <a:lnTo>
                  <a:pt x="17812988" y="0"/>
                </a:lnTo>
                <a:lnTo>
                  <a:pt x="17812988" y="10287000"/>
                </a:lnTo>
                <a:lnTo>
                  <a:pt x="0" y="10287000"/>
                </a:lnTo>
                <a:lnTo>
                  <a:pt x="0" y="0"/>
                </a:lnTo>
                <a:close/>
              </a:path>
            </a:pathLst>
          </a:custGeom>
          <a:blipFill>
            <a:blip r:embed="rId3"/>
            <a:stretch>
              <a:fillRect l="0" t="0" r="0" b="0"/>
            </a:stretch>
          </a:blipFill>
        </p:spPr>
      </p:sp>
      <p:sp>
        <p:nvSpPr>
          <p:cNvPr name="Freeform 3" id="3"/>
          <p:cNvSpPr/>
          <p:nvPr/>
        </p:nvSpPr>
        <p:spPr>
          <a:xfrm flipH="false" flipV="false" rot="1004353">
            <a:off x="2455850" y="754095"/>
            <a:ext cx="2896013" cy="4551690"/>
          </a:xfrm>
          <a:custGeom>
            <a:avLst/>
            <a:gdLst/>
            <a:ahLst/>
            <a:cxnLst/>
            <a:rect r="r" b="b" t="t" l="l"/>
            <a:pathLst>
              <a:path h="4551690" w="2896013">
                <a:moveTo>
                  <a:pt x="0" y="0"/>
                </a:moveTo>
                <a:lnTo>
                  <a:pt x="2896013" y="0"/>
                </a:lnTo>
                <a:lnTo>
                  <a:pt x="2896013" y="4551690"/>
                </a:lnTo>
                <a:lnTo>
                  <a:pt x="0" y="4551690"/>
                </a:lnTo>
                <a:lnTo>
                  <a:pt x="0" y="0"/>
                </a:lnTo>
                <a:close/>
              </a:path>
            </a:pathLst>
          </a:custGeom>
          <a:blipFill>
            <a:blip r:embed="rId4"/>
            <a:stretch>
              <a:fillRect l="0" t="0" r="0" b="0"/>
            </a:stretch>
          </a:blipFill>
        </p:spPr>
      </p:sp>
      <p:sp>
        <p:nvSpPr>
          <p:cNvPr name="TextBox 4" id="4"/>
          <p:cNvSpPr txBox="true"/>
          <p:nvPr/>
        </p:nvSpPr>
        <p:spPr>
          <a:xfrm rot="0">
            <a:off x="4032584" y="7601585"/>
            <a:ext cx="11560256" cy="1656715"/>
          </a:xfrm>
          <a:prstGeom prst="rect">
            <a:avLst/>
          </a:prstGeom>
        </p:spPr>
        <p:txBody>
          <a:bodyPr anchor="t" rtlCol="false" tIns="0" lIns="0" bIns="0" rIns="0">
            <a:spAutoFit/>
          </a:bodyPr>
          <a:lstStyle/>
          <a:p>
            <a:pPr algn="ctr">
              <a:lnSpc>
                <a:spcPts val="2659"/>
              </a:lnSpc>
              <a:spcBef>
                <a:spcPct val="0"/>
              </a:spcBef>
            </a:pPr>
            <a:r>
              <a:rPr lang="en-US" sz="1899">
                <a:solidFill>
                  <a:srgbClr val="000000"/>
                </a:solidFill>
                <a:latin typeface="Open Sans"/>
                <a:ea typeface="Open Sans"/>
                <a:cs typeface="Open Sans"/>
                <a:sym typeface="Open Sans"/>
              </a:rPr>
              <a:t>So this</a:t>
            </a:r>
            <a:r>
              <a:rPr lang="en-US" sz="1899">
                <a:solidFill>
                  <a:srgbClr val="000000"/>
                </a:solidFill>
                <a:latin typeface="Open Sans"/>
                <a:ea typeface="Open Sans"/>
                <a:cs typeface="Open Sans"/>
                <a:sym typeface="Open Sans"/>
              </a:rPr>
              <a:t> shape is the signature of graphene's behavior. It conducts on both sides of the peak, just with different carriers (holes on the left, electrons on the right).</a:t>
            </a:r>
          </a:p>
          <a:p>
            <a:pPr algn="ctr">
              <a:lnSpc>
                <a:spcPts val="2659"/>
              </a:lnSpc>
              <a:spcBef>
                <a:spcPct val="0"/>
              </a:spcBef>
            </a:pPr>
            <a:r>
              <a:rPr lang="en-US" sz="1899">
                <a:solidFill>
                  <a:srgbClr val="000000"/>
                </a:solidFill>
                <a:latin typeface="Open Sans"/>
                <a:ea typeface="Open Sans"/>
                <a:cs typeface="Open Sans"/>
                <a:sym typeface="Open Sans"/>
              </a:rPr>
              <a:t>The tight clustering of all the peaks at the same voltage is the other key thing , it means all 20 devices behaved nearly identically, which validates that our fabrication process was clean and uniform.</a:t>
            </a:r>
          </a:p>
          <a:p>
            <a:pPr algn="ctr">
              <a:lnSpc>
                <a:spcPts val="2659"/>
              </a:lnSpc>
              <a:spcBef>
                <a:spcPct val="0"/>
              </a:spcBef>
            </a:pPr>
          </a:p>
        </p:txBody>
      </p:sp>
      <p:sp>
        <p:nvSpPr>
          <p:cNvPr name="TextBox 5" id="5"/>
          <p:cNvSpPr txBox="true"/>
          <p:nvPr/>
        </p:nvSpPr>
        <p:spPr>
          <a:xfrm rot="0">
            <a:off x="10033291" y="781050"/>
            <a:ext cx="193551" cy="605790"/>
          </a:xfrm>
          <a:prstGeom prst="rect">
            <a:avLst/>
          </a:prstGeom>
        </p:spPr>
        <p:txBody>
          <a:bodyPr anchor="t" rtlCol="false" tIns="0" lIns="0" bIns="0" rIns="0">
            <a:spAutoFit/>
          </a:bodyPr>
          <a:lstStyle/>
          <a:p>
            <a:pPr algn="ctr">
              <a:lnSpc>
                <a:spcPts val="3359"/>
              </a:lnSpc>
              <a:spcBef>
                <a:spcPct val="0"/>
              </a:spcBef>
            </a:pPr>
            <a:r>
              <a:rPr lang="en-US" sz="2400">
                <a:solidFill>
                  <a:srgbClr val="000000"/>
                </a:solidFill>
                <a:latin typeface="Jella"/>
                <a:ea typeface="Jella"/>
                <a:cs typeface="Jella"/>
                <a:sym typeface="Jella"/>
              </a:rPr>
              <a:t>9</a:t>
            </a:r>
          </a:p>
        </p:txBody>
      </p:sp>
      <p:sp>
        <p:nvSpPr>
          <p:cNvPr name="TextBox 6" id="6"/>
          <p:cNvSpPr txBox="true"/>
          <p:nvPr/>
        </p:nvSpPr>
        <p:spPr>
          <a:xfrm rot="0">
            <a:off x="9812712" y="1982804"/>
            <a:ext cx="634709" cy="605790"/>
          </a:xfrm>
          <a:prstGeom prst="rect">
            <a:avLst/>
          </a:prstGeom>
        </p:spPr>
        <p:txBody>
          <a:bodyPr anchor="t" rtlCol="false" tIns="0" lIns="0" bIns="0" rIns="0">
            <a:spAutoFit/>
          </a:bodyPr>
          <a:lstStyle/>
          <a:p>
            <a:pPr algn="ctr">
              <a:lnSpc>
                <a:spcPts val="3359"/>
              </a:lnSpc>
              <a:spcBef>
                <a:spcPct val="0"/>
              </a:spcBef>
            </a:pPr>
            <a:r>
              <a:rPr lang="en-US" sz="2400">
                <a:solidFill>
                  <a:srgbClr val="000000"/>
                </a:solidFill>
                <a:latin typeface="Jella"/>
                <a:ea typeface="Jella"/>
                <a:cs typeface="Jella"/>
                <a:sym typeface="Jella"/>
              </a:rPr>
              <a:t>17</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AF6D4"/>
        </a:solidFill>
      </p:bgPr>
    </p:bg>
    <p:spTree>
      <p:nvGrpSpPr>
        <p:cNvPr id="1" name=""/>
        <p:cNvGrpSpPr/>
        <p:nvPr/>
      </p:nvGrpSpPr>
      <p:grpSpPr>
        <a:xfrm>
          <a:off x="0" y="0"/>
          <a:ext cx="0" cy="0"/>
          <a:chOff x="0" y="0"/>
          <a:chExt cx="0" cy="0"/>
        </a:xfrm>
      </p:grpSpPr>
      <p:sp>
        <p:nvSpPr>
          <p:cNvPr name="Freeform 2" id="2"/>
          <p:cNvSpPr/>
          <p:nvPr/>
        </p:nvSpPr>
        <p:spPr>
          <a:xfrm flipH="false" flipV="false" rot="0">
            <a:off x="16022789" y="8920583"/>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329709">
            <a:off x="5822328" y="147697"/>
            <a:ext cx="964814" cy="927976"/>
          </a:xfrm>
          <a:custGeom>
            <a:avLst/>
            <a:gdLst/>
            <a:ahLst/>
            <a:cxnLst/>
            <a:rect r="r" b="b" t="t" l="l"/>
            <a:pathLst>
              <a:path h="927976" w="964814">
                <a:moveTo>
                  <a:pt x="0" y="0"/>
                </a:moveTo>
                <a:lnTo>
                  <a:pt x="964815" y="0"/>
                </a:lnTo>
                <a:lnTo>
                  <a:pt x="964815"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5815797" y="-798152"/>
            <a:ext cx="2887007" cy="2430335"/>
          </a:xfrm>
          <a:custGeom>
            <a:avLst/>
            <a:gdLst/>
            <a:ahLst/>
            <a:cxnLst/>
            <a:rect r="r" b="b" t="t" l="l"/>
            <a:pathLst>
              <a:path h="2430335" w="2887007">
                <a:moveTo>
                  <a:pt x="0" y="0"/>
                </a:moveTo>
                <a:lnTo>
                  <a:pt x="2887006" y="0"/>
                </a:lnTo>
                <a:lnTo>
                  <a:pt x="2887006"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1329709">
            <a:off x="13133482" y="1176397"/>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1329709">
            <a:off x="15333390" y="3524426"/>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329709">
            <a:off x="12236935" y="8269726"/>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329709">
            <a:off x="5822328" y="7844911"/>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1329709">
            <a:off x="-482407" y="7844911"/>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1329709">
            <a:off x="-482407" y="1638623"/>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1329709">
            <a:off x="17805593" y="6263215"/>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2" id="12"/>
          <p:cNvSpPr/>
          <p:nvPr/>
        </p:nvSpPr>
        <p:spPr>
          <a:xfrm flipH="false" flipV="false" rot="0">
            <a:off x="-621795" y="-1401635"/>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3" id="13"/>
          <p:cNvSpPr/>
          <p:nvPr/>
        </p:nvSpPr>
        <p:spPr>
          <a:xfrm flipH="false" flipV="false" rot="0">
            <a:off x="9144000" y="-2013319"/>
            <a:ext cx="2887007" cy="2430335"/>
          </a:xfrm>
          <a:custGeom>
            <a:avLst/>
            <a:gdLst/>
            <a:ahLst/>
            <a:cxnLst/>
            <a:rect r="r" b="b" t="t" l="l"/>
            <a:pathLst>
              <a:path h="2430335" w="2887007">
                <a:moveTo>
                  <a:pt x="0" y="0"/>
                </a:moveTo>
                <a:lnTo>
                  <a:pt x="2887007" y="0"/>
                </a:lnTo>
                <a:lnTo>
                  <a:pt x="2887007"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4" id="14"/>
          <p:cNvGrpSpPr/>
          <p:nvPr/>
        </p:nvGrpSpPr>
        <p:grpSpPr>
          <a:xfrm rot="0">
            <a:off x="1724561" y="2011750"/>
            <a:ext cx="13896389" cy="1466349"/>
            <a:chOff x="0" y="0"/>
            <a:chExt cx="3659954" cy="386199"/>
          </a:xfrm>
        </p:grpSpPr>
        <p:sp>
          <p:nvSpPr>
            <p:cNvPr name="Freeform 15" id="15"/>
            <p:cNvSpPr/>
            <p:nvPr/>
          </p:nvSpPr>
          <p:spPr>
            <a:xfrm flipH="false" flipV="false" rot="0">
              <a:off x="0" y="0"/>
              <a:ext cx="3659954" cy="386199"/>
            </a:xfrm>
            <a:custGeom>
              <a:avLst/>
              <a:gdLst/>
              <a:ahLst/>
              <a:cxnLst/>
              <a:rect r="r" b="b" t="t" l="l"/>
              <a:pathLst>
                <a:path h="386199" w="3659954">
                  <a:moveTo>
                    <a:pt x="55712" y="0"/>
                  </a:moveTo>
                  <a:lnTo>
                    <a:pt x="3604242" y="0"/>
                  </a:lnTo>
                  <a:cubicBezTo>
                    <a:pt x="3619018" y="0"/>
                    <a:pt x="3633189" y="5870"/>
                    <a:pt x="3643637" y="16318"/>
                  </a:cubicBezTo>
                  <a:cubicBezTo>
                    <a:pt x="3654084" y="26766"/>
                    <a:pt x="3659954" y="40936"/>
                    <a:pt x="3659954" y="55712"/>
                  </a:cubicBezTo>
                  <a:lnTo>
                    <a:pt x="3659954" y="330487"/>
                  </a:lnTo>
                  <a:cubicBezTo>
                    <a:pt x="3659954" y="345263"/>
                    <a:pt x="3654084" y="359433"/>
                    <a:pt x="3643637" y="369881"/>
                  </a:cubicBezTo>
                  <a:cubicBezTo>
                    <a:pt x="3633189" y="380329"/>
                    <a:pt x="3619018" y="386199"/>
                    <a:pt x="3604242" y="386199"/>
                  </a:cubicBezTo>
                  <a:lnTo>
                    <a:pt x="55712" y="386199"/>
                  </a:lnTo>
                  <a:cubicBezTo>
                    <a:pt x="40936" y="386199"/>
                    <a:pt x="26766" y="380329"/>
                    <a:pt x="16318" y="369881"/>
                  </a:cubicBezTo>
                  <a:cubicBezTo>
                    <a:pt x="5870" y="359433"/>
                    <a:pt x="0" y="345263"/>
                    <a:pt x="0" y="330487"/>
                  </a:cubicBezTo>
                  <a:lnTo>
                    <a:pt x="0" y="55712"/>
                  </a:lnTo>
                  <a:cubicBezTo>
                    <a:pt x="0" y="40936"/>
                    <a:pt x="5870" y="26766"/>
                    <a:pt x="16318" y="16318"/>
                  </a:cubicBezTo>
                  <a:cubicBezTo>
                    <a:pt x="26766" y="5870"/>
                    <a:pt x="40936" y="0"/>
                    <a:pt x="55712" y="0"/>
                  </a:cubicBezTo>
                  <a:close/>
                </a:path>
              </a:pathLst>
            </a:custGeom>
            <a:solidFill>
              <a:srgbClr val="FDD41C">
                <a:alpha val="77647"/>
              </a:srgbClr>
            </a:solidFill>
          </p:spPr>
        </p:sp>
        <p:sp>
          <p:nvSpPr>
            <p:cNvPr name="TextBox 16" id="16"/>
            <p:cNvSpPr txBox="true"/>
            <p:nvPr/>
          </p:nvSpPr>
          <p:spPr>
            <a:xfrm>
              <a:off x="0" y="-38100"/>
              <a:ext cx="3659954" cy="424299"/>
            </a:xfrm>
            <a:prstGeom prst="rect">
              <a:avLst/>
            </a:prstGeom>
          </p:spPr>
          <p:txBody>
            <a:bodyPr anchor="ctr" rtlCol="false" tIns="50800" lIns="50800" bIns="50800" rIns="50800"/>
            <a:lstStyle/>
            <a:p>
              <a:pPr algn="ctr">
                <a:lnSpc>
                  <a:spcPts val="2659"/>
                </a:lnSpc>
                <a:spcBef>
                  <a:spcPct val="0"/>
                </a:spcBef>
              </a:pPr>
              <a:r>
                <a:rPr lang="en-US" sz="1899">
                  <a:solidFill>
                    <a:srgbClr val="000000">
                      <a:alpha val="77647"/>
                    </a:srgbClr>
                  </a:solidFill>
                  <a:latin typeface="Open Sans"/>
                  <a:ea typeface="Open Sans"/>
                  <a:cs typeface="Open Sans"/>
                  <a:sym typeface="Open Sans"/>
                </a:rPr>
                <a:t> </a:t>
              </a:r>
            </a:p>
          </p:txBody>
        </p:sp>
      </p:grpSp>
      <p:grpSp>
        <p:nvGrpSpPr>
          <p:cNvPr name="Group 17" id="17"/>
          <p:cNvGrpSpPr/>
          <p:nvPr/>
        </p:nvGrpSpPr>
        <p:grpSpPr>
          <a:xfrm rot="0">
            <a:off x="1724561" y="3988414"/>
            <a:ext cx="13896389" cy="4483464"/>
            <a:chOff x="0" y="0"/>
            <a:chExt cx="3659954" cy="1180830"/>
          </a:xfrm>
        </p:grpSpPr>
        <p:sp>
          <p:nvSpPr>
            <p:cNvPr name="Freeform 18" id="18"/>
            <p:cNvSpPr/>
            <p:nvPr/>
          </p:nvSpPr>
          <p:spPr>
            <a:xfrm flipH="false" flipV="false" rot="0">
              <a:off x="0" y="0"/>
              <a:ext cx="3659954" cy="1180830"/>
            </a:xfrm>
            <a:custGeom>
              <a:avLst/>
              <a:gdLst/>
              <a:ahLst/>
              <a:cxnLst/>
              <a:rect r="r" b="b" t="t" l="l"/>
              <a:pathLst>
                <a:path h="1180830" w="3659954">
                  <a:moveTo>
                    <a:pt x="35098" y="0"/>
                  </a:moveTo>
                  <a:lnTo>
                    <a:pt x="3624856" y="0"/>
                  </a:lnTo>
                  <a:cubicBezTo>
                    <a:pt x="3634164" y="0"/>
                    <a:pt x="3643092" y="3698"/>
                    <a:pt x="3649674" y="10280"/>
                  </a:cubicBezTo>
                  <a:cubicBezTo>
                    <a:pt x="3656256" y="16862"/>
                    <a:pt x="3659954" y="25790"/>
                    <a:pt x="3659954" y="35098"/>
                  </a:cubicBezTo>
                  <a:lnTo>
                    <a:pt x="3659954" y="1145731"/>
                  </a:lnTo>
                  <a:cubicBezTo>
                    <a:pt x="3659954" y="1155040"/>
                    <a:pt x="3656256" y="1163968"/>
                    <a:pt x="3649674" y="1170550"/>
                  </a:cubicBezTo>
                  <a:cubicBezTo>
                    <a:pt x="3643092" y="1177132"/>
                    <a:pt x="3634164" y="1180830"/>
                    <a:pt x="3624856" y="1180830"/>
                  </a:cubicBezTo>
                  <a:lnTo>
                    <a:pt x="35098" y="1180830"/>
                  </a:lnTo>
                  <a:cubicBezTo>
                    <a:pt x="15714" y="1180830"/>
                    <a:pt x="0" y="1165116"/>
                    <a:pt x="0" y="1145731"/>
                  </a:cubicBezTo>
                  <a:lnTo>
                    <a:pt x="0" y="35098"/>
                  </a:lnTo>
                  <a:cubicBezTo>
                    <a:pt x="0" y="25790"/>
                    <a:pt x="3698" y="16862"/>
                    <a:pt x="10280" y="10280"/>
                  </a:cubicBezTo>
                  <a:cubicBezTo>
                    <a:pt x="16862" y="3698"/>
                    <a:pt x="25790" y="0"/>
                    <a:pt x="35098" y="0"/>
                  </a:cubicBezTo>
                  <a:close/>
                </a:path>
              </a:pathLst>
            </a:custGeom>
            <a:solidFill>
              <a:srgbClr val="FDD41C">
                <a:alpha val="44706"/>
              </a:srgbClr>
            </a:solidFill>
          </p:spPr>
        </p:sp>
        <p:sp>
          <p:nvSpPr>
            <p:cNvPr name="TextBox 19" id="19"/>
            <p:cNvSpPr txBox="true"/>
            <p:nvPr/>
          </p:nvSpPr>
          <p:spPr>
            <a:xfrm>
              <a:off x="0" y="-38100"/>
              <a:ext cx="3659954" cy="1218930"/>
            </a:xfrm>
            <a:prstGeom prst="rect">
              <a:avLst/>
            </a:prstGeom>
          </p:spPr>
          <p:txBody>
            <a:bodyPr anchor="ctr" rtlCol="false" tIns="50800" lIns="50800" bIns="50800" rIns="50800"/>
            <a:lstStyle/>
            <a:p>
              <a:pPr algn="ctr">
                <a:lnSpc>
                  <a:spcPts val="2659"/>
                </a:lnSpc>
                <a:spcBef>
                  <a:spcPct val="0"/>
                </a:spcBef>
              </a:pPr>
            </a:p>
          </p:txBody>
        </p:sp>
      </p:grpSp>
      <p:sp>
        <p:nvSpPr>
          <p:cNvPr name="Freeform 20" id="20"/>
          <p:cNvSpPr/>
          <p:nvPr/>
        </p:nvSpPr>
        <p:spPr>
          <a:xfrm flipH="false" flipV="false" rot="0">
            <a:off x="1724561" y="9258300"/>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1" id="21"/>
          <p:cNvSpPr/>
          <p:nvPr/>
        </p:nvSpPr>
        <p:spPr>
          <a:xfrm flipH="false" flipV="false" rot="0">
            <a:off x="-1572021" y="3685183"/>
            <a:ext cx="2887007" cy="2430335"/>
          </a:xfrm>
          <a:custGeom>
            <a:avLst/>
            <a:gdLst/>
            <a:ahLst/>
            <a:cxnLst/>
            <a:rect r="r" b="b" t="t" l="l"/>
            <a:pathLst>
              <a:path h="2430335" w="2887007">
                <a:moveTo>
                  <a:pt x="0" y="0"/>
                </a:moveTo>
                <a:lnTo>
                  <a:pt x="2887007" y="0"/>
                </a:lnTo>
                <a:lnTo>
                  <a:pt x="2887007"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2" id="22"/>
          <p:cNvSpPr/>
          <p:nvPr/>
        </p:nvSpPr>
        <p:spPr>
          <a:xfrm flipH="false" flipV="false" rot="-1329709">
            <a:off x="8387728" y="9823012"/>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23" id="23"/>
          <p:cNvSpPr/>
          <p:nvPr/>
        </p:nvSpPr>
        <p:spPr>
          <a:xfrm flipH="false" flipV="false" rot="-676244">
            <a:off x="14362377" y="1996639"/>
            <a:ext cx="5987034" cy="8229600"/>
          </a:xfrm>
          <a:custGeom>
            <a:avLst/>
            <a:gdLst/>
            <a:ahLst/>
            <a:cxnLst/>
            <a:rect r="r" b="b" t="t" l="l"/>
            <a:pathLst>
              <a:path h="8229600" w="5987034">
                <a:moveTo>
                  <a:pt x="0" y="0"/>
                </a:moveTo>
                <a:lnTo>
                  <a:pt x="5987034" y="0"/>
                </a:lnTo>
                <a:lnTo>
                  <a:pt x="5987034" y="8229600"/>
                </a:lnTo>
                <a:lnTo>
                  <a:pt x="0" y="8229600"/>
                </a:lnTo>
                <a:lnTo>
                  <a:pt x="0" y="0"/>
                </a:lnTo>
                <a:close/>
              </a:path>
            </a:pathLst>
          </a:custGeom>
          <a:blipFill>
            <a:blip r:embed="rId6"/>
            <a:stretch>
              <a:fillRect l="0" t="0" r="0" b="0"/>
            </a:stretch>
          </a:blipFill>
        </p:spPr>
      </p:sp>
      <p:sp>
        <p:nvSpPr>
          <p:cNvPr name="TextBox 24" id="24"/>
          <p:cNvSpPr txBox="true"/>
          <p:nvPr/>
        </p:nvSpPr>
        <p:spPr>
          <a:xfrm rot="0">
            <a:off x="2265211" y="1764653"/>
            <a:ext cx="12601713" cy="1680210"/>
          </a:xfrm>
          <a:prstGeom prst="rect">
            <a:avLst/>
          </a:prstGeom>
        </p:spPr>
        <p:txBody>
          <a:bodyPr anchor="t" rtlCol="false" tIns="0" lIns="0" bIns="0" rIns="0">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Transc</a:t>
            </a:r>
            <a:r>
              <a:rPr lang="en-US" sz="9600">
                <a:solidFill>
                  <a:srgbClr val="000000"/>
                </a:solidFill>
                <a:latin typeface="Bobby Jones Condensed Soft"/>
                <a:ea typeface="Bobby Jones Condensed Soft"/>
                <a:cs typeface="Bobby Jones Condensed Soft"/>
                <a:sym typeface="Bobby Jones Condensed Soft"/>
              </a:rPr>
              <a:t>onductance </a:t>
            </a:r>
          </a:p>
        </p:txBody>
      </p:sp>
      <p:sp>
        <p:nvSpPr>
          <p:cNvPr name="TextBox 25" id="25"/>
          <p:cNvSpPr txBox="true"/>
          <p:nvPr/>
        </p:nvSpPr>
        <p:spPr>
          <a:xfrm rot="0">
            <a:off x="2243938" y="4280061"/>
            <a:ext cx="12487526" cy="4157345"/>
          </a:xfrm>
          <a:prstGeom prst="rect">
            <a:avLst/>
          </a:prstGeom>
        </p:spPr>
        <p:txBody>
          <a:bodyPr anchor="t" rtlCol="false" tIns="0" lIns="0" bIns="0" rIns="0">
            <a:spAutoFit/>
          </a:bodyPr>
          <a:lstStyle/>
          <a:p>
            <a:pPr algn="just" marL="690881" indent="-345440" lvl="1">
              <a:lnSpc>
                <a:spcPts val="4480"/>
              </a:lnSpc>
              <a:spcBef>
                <a:spcPct val="0"/>
              </a:spcBef>
              <a:buFont typeface="Arial"/>
              <a:buChar char="•"/>
            </a:pPr>
            <a:r>
              <a:rPr lang="en-US" sz="3200">
                <a:solidFill>
                  <a:srgbClr val="19120C"/>
                </a:solidFill>
                <a:latin typeface="Jella"/>
                <a:ea typeface="Jella"/>
                <a:cs typeface="Jella"/>
                <a:sym typeface="Jella"/>
              </a:rPr>
              <a:t>g</a:t>
            </a:r>
            <a:r>
              <a:rPr lang="en-US" sz="3200">
                <a:solidFill>
                  <a:srgbClr val="19120C"/>
                </a:solidFill>
                <a:latin typeface="Jella"/>
                <a:ea typeface="Jella"/>
                <a:cs typeface="Jella"/>
                <a:sym typeface="Jella"/>
              </a:rPr>
              <a:t>m = ΔI / ΔVg</a:t>
            </a:r>
          </a:p>
          <a:p>
            <a:pPr algn="just" marL="690881" indent="-345440" lvl="1">
              <a:lnSpc>
                <a:spcPts val="4480"/>
              </a:lnSpc>
              <a:spcBef>
                <a:spcPct val="0"/>
              </a:spcBef>
              <a:buFont typeface="Arial"/>
              <a:buChar char="•"/>
            </a:pPr>
            <a:r>
              <a:rPr lang="en-US" sz="3200">
                <a:solidFill>
                  <a:srgbClr val="19120C"/>
                </a:solidFill>
                <a:latin typeface="Jella"/>
                <a:ea typeface="Jella"/>
                <a:cs typeface="Jella"/>
                <a:sym typeface="Jella"/>
              </a:rPr>
              <a:t>Measures how effectively gate voltage controls current</a:t>
            </a:r>
          </a:p>
          <a:p>
            <a:pPr algn="just" marL="690881" indent="-345440" lvl="1">
              <a:lnSpc>
                <a:spcPts val="4480"/>
              </a:lnSpc>
              <a:spcBef>
                <a:spcPct val="0"/>
              </a:spcBef>
              <a:buFont typeface="Arial"/>
              <a:buChar char="•"/>
            </a:pPr>
            <a:r>
              <a:rPr lang="en-US" sz="3200">
                <a:solidFill>
                  <a:srgbClr val="19120C"/>
                </a:solidFill>
                <a:latin typeface="Jella"/>
                <a:ea typeface="Jella"/>
                <a:cs typeface="Jella"/>
                <a:sym typeface="Jella"/>
              </a:rPr>
              <a:t>Extracted from slope of transfer curve on either side of Dirac point</a:t>
            </a:r>
          </a:p>
          <a:p>
            <a:pPr algn="just" marL="690881" indent="-345440" lvl="1">
              <a:lnSpc>
                <a:spcPts val="4480"/>
              </a:lnSpc>
              <a:spcBef>
                <a:spcPct val="0"/>
              </a:spcBef>
              <a:buFont typeface="Arial"/>
              <a:buChar char="•"/>
            </a:pPr>
            <a:r>
              <a:rPr lang="en-US" sz="3200">
                <a:solidFill>
                  <a:srgbClr val="19120C"/>
                </a:solidFill>
                <a:latin typeface="Jella"/>
                <a:ea typeface="Jella"/>
                <a:cs typeface="Jella"/>
                <a:sym typeface="Jella"/>
              </a:rPr>
              <a:t>Device 9: gm ≈ 0.26 mS/V</a:t>
            </a:r>
          </a:p>
          <a:p>
            <a:pPr algn="just" marL="690881" indent="-345440" lvl="1">
              <a:lnSpc>
                <a:spcPts val="4480"/>
              </a:lnSpc>
              <a:spcBef>
                <a:spcPct val="0"/>
              </a:spcBef>
              <a:buFont typeface="Arial"/>
              <a:buChar char="•"/>
            </a:pPr>
            <a:r>
              <a:rPr lang="en-US" sz="3200">
                <a:solidFill>
                  <a:srgbClr val="19120C"/>
                </a:solidFill>
                <a:latin typeface="Jella"/>
                <a:ea typeface="Jella"/>
                <a:cs typeface="Jella"/>
                <a:sym typeface="Jella"/>
              </a:rPr>
              <a:t>Symmetric on electron and hole branches</a:t>
            </a:r>
          </a:p>
          <a:p>
            <a:pPr algn="just">
              <a:lnSpc>
                <a:spcPts val="4480"/>
              </a:lnSpc>
              <a:spcBef>
                <a:spcPct val="0"/>
              </a:spcBef>
            </a:pPr>
          </a:p>
        </p:txBody>
      </p:sp>
      <p:sp>
        <p:nvSpPr>
          <p:cNvPr name="TextBox 26" id="26"/>
          <p:cNvSpPr txBox="true"/>
          <p:nvPr/>
        </p:nvSpPr>
        <p:spPr>
          <a:xfrm rot="0">
            <a:off x="10709549" y="2678249"/>
            <a:ext cx="4019586" cy="532735"/>
          </a:xfrm>
          <a:prstGeom prst="rect">
            <a:avLst/>
          </a:prstGeom>
        </p:spPr>
        <p:txBody>
          <a:bodyPr anchor="t" rtlCol="false" tIns="0" lIns="0" bIns="0" rIns="0">
            <a:spAutoFit/>
          </a:bodyPr>
          <a:lstStyle/>
          <a:p>
            <a:pPr algn="just">
              <a:lnSpc>
                <a:spcPts val="4286"/>
              </a:lnSpc>
            </a:pPr>
            <a:r>
              <a:rPr lang="en-US" sz="3062">
                <a:solidFill>
                  <a:srgbClr val="000000"/>
                </a:solidFill>
                <a:latin typeface="Bobby Jones Condensed Soft"/>
                <a:ea typeface="Bobby Jones Condensed Soft"/>
                <a:cs typeface="Bobby Jones Condensed Soft"/>
                <a:sym typeface="Bobby Jones Condensed Soft"/>
              </a:rPr>
              <a:t>(esse</a:t>
            </a:r>
            <a:r>
              <a:rPr lang="en-US" sz="3062">
                <a:solidFill>
                  <a:srgbClr val="000000"/>
                </a:solidFill>
                <a:latin typeface="Bobby Jones Condensed Soft"/>
                <a:ea typeface="Bobby Jones Condensed Soft"/>
                <a:cs typeface="Bobby Jones Condensed Soft"/>
                <a:sym typeface="Bobby Jones Condensed Soft"/>
              </a:rPr>
              <a:t>ntially the gain)</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FAF6D4"/>
        </a:solidFill>
      </p:bgPr>
    </p:bg>
    <p:spTree>
      <p:nvGrpSpPr>
        <p:cNvPr id="1" name=""/>
        <p:cNvGrpSpPr/>
        <p:nvPr/>
      </p:nvGrpSpPr>
      <p:grpSpPr>
        <a:xfrm>
          <a:off x="0" y="0"/>
          <a:ext cx="0" cy="0"/>
          <a:chOff x="0" y="0"/>
          <a:chExt cx="0" cy="0"/>
        </a:xfrm>
      </p:grpSpPr>
      <p:sp>
        <p:nvSpPr>
          <p:cNvPr name="Freeform 2" id="2"/>
          <p:cNvSpPr/>
          <p:nvPr/>
        </p:nvSpPr>
        <p:spPr>
          <a:xfrm flipH="false" flipV="false" rot="0">
            <a:off x="16022789" y="8920583"/>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329709">
            <a:off x="5822328" y="-420503"/>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5815797" y="-798152"/>
            <a:ext cx="2887007" cy="2430335"/>
          </a:xfrm>
          <a:custGeom>
            <a:avLst/>
            <a:gdLst/>
            <a:ahLst/>
            <a:cxnLst/>
            <a:rect r="r" b="b" t="t" l="l"/>
            <a:pathLst>
              <a:path h="2430335" w="2887007">
                <a:moveTo>
                  <a:pt x="0" y="0"/>
                </a:moveTo>
                <a:lnTo>
                  <a:pt x="2887006" y="0"/>
                </a:lnTo>
                <a:lnTo>
                  <a:pt x="2887006" y="2430334"/>
                </a:lnTo>
                <a:lnTo>
                  <a:pt x="0" y="243033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1329709">
            <a:off x="10025191" y="1176397"/>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1329709">
            <a:off x="15333390" y="3524426"/>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329709">
            <a:off x="12236935" y="8269726"/>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329709">
            <a:off x="5822328" y="7844911"/>
            <a:ext cx="964814" cy="927976"/>
          </a:xfrm>
          <a:custGeom>
            <a:avLst/>
            <a:gdLst/>
            <a:ahLst/>
            <a:cxnLst/>
            <a:rect r="r" b="b" t="t" l="l"/>
            <a:pathLst>
              <a:path h="927976" w="964814">
                <a:moveTo>
                  <a:pt x="0" y="0"/>
                </a:moveTo>
                <a:lnTo>
                  <a:pt x="964815" y="0"/>
                </a:lnTo>
                <a:lnTo>
                  <a:pt x="964815"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1329709">
            <a:off x="-482407" y="7844911"/>
            <a:ext cx="964814" cy="927976"/>
          </a:xfrm>
          <a:custGeom>
            <a:avLst/>
            <a:gdLst/>
            <a:ahLst/>
            <a:cxnLst/>
            <a:rect r="r" b="b" t="t" l="l"/>
            <a:pathLst>
              <a:path h="927976" w="964814">
                <a:moveTo>
                  <a:pt x="0" y="0"/>
                </a:moveTo>
                <a:lnTo>
                  <a:pt x="964814" y="0"/>
                </a:lnTo>
                <a:lnTo>
                  <a:pt x="964814" y="927975"/>
                </a:lnTo>
                <a:lnTo>
                  <a:pt x="0" y="92797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1329709">
            <a:off x="-482407" y="1638623"/>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1329709">
            <a:off x="17805593" y="6263215"/>
            <a:ext cx="964814" cy="927976"/>
          </a:xfrm>
          <a:custGeom>
            <a:avLst/>
            <a:gdLst/>
            <a:ahLst/>
            <a:cxnLst/>
            <a:rect r="r" b="b" t="t" l="l"/>
            <a:pathLst>
              <a:path h="927976" w="964814">
                <a:moveTo>
                  <a:pt x="0" y="0"/>
                </a:moveTo>
                <a:lnTo>
                  <a:pt x="964814" y="0"/>
                </a:lnTo>
                <a:lnTo>
                  <a:pt x="964814" y="927976"/>
                </a:lnTo>
                <a:lnTo>
                  <a:pt x="0" y="92797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2" id="12"/>
          <p:cNvSpPr/>
          <p:nvPr/>
        </p:nvSpPr>
        <p:spPr>
          <a:xfrm flipH="false" flipV="false" rot="0">
            <a:off x="-621795" y="-1401635"/>
            <a:ext cx="2887007" cy="2430335"/>
          </a:xfrm>
          <a:custGeom>
            <a:avLst/>
            <a:gdLst/>
            <a:ahLst/>
            <a:cxnLst/>
            <a:rect r="r" b="b" t="t" l="l"/>
            <a:pathLst>
              <a:path h="2430335" w="2887007">
                <a:moveTo>
                  <a:pt x="0" y="0"/>
                </a:moveTo>
                <a:lnTo>
                  <a:pt x="2887006" y="0"/>
                </a:lnTo>
                <a:lnTo>
                  <a:pt x="2887006" y="2430335"/>
                </a:lnTo>
                <a:lnTo>
                  <a:pt x="0" y="2430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3" id="13"/>
          <p:cNvSpPr/>
          <p:nvPr/>
        </p:nvSpPr>
        <p:spPr>
          <a:xfrm flipH="false" flipV="false" rot="0">
            <a:off x="1028700" y="1115798"/>
            <a:ext cx="5020056" cy="8229600"/>
          </a:xfrm>
          <a:custGeom>
            <a:avLst/>
            <a:gdLst/>
            <a:ahLst/>
            <a:cxnLst/>
            <a:rect r="r" b="b" t="t" l="l"/>
            <a:pathLst>
              <a:path h="8229600" w="5020056">
                <a:moveTo>
                  <a:pt x="0" y="0"/>
                </a:moveTo>
                <a:lnTo>
                  <a:pt x="5020056" y="0"/>
                </a:lnTo>
                <a:lnTo>
                  <a:pt x="5020056" y="8229600"/>
                </a:lnTo>
                <a:lnTo>
                  <a:pt x="0" y="8229600"/>
                </a:lnTo>
                <a:lnTo>
                  <a:pt x="0" y="0"/>
                </a:lnTo>
                <a:close/>
              </a:path>
            </a:pathLst>
          </a:custGeom>
          <a:blipFill>
            <a:blip r:embed="rId6"/>
            <a:stretch>
              <a:fillRect l="0" t="0" r="0" b="0"/>
            </a:stretch>
          </a:blipFill>
        </p:spPr>
      </p:sp>
      <p:sp>
        <p:nvSpPr>
          <p:cNvPr name="TextBox 14" id="14"/>
          <p:cNvSpPr txBox="true"/>
          <p:nvPr/>
        </p:nvSpPr>
        <p:spPr>
          <a:xfrm rot="0">
            <a:off x="6778499" y="6997231"/>
            <a:ext cx="4350895" cy="386715"/>
          </a:xfrm>
          <a:prstGeom prst="rect">
            <a:avLst/>
          </a:prstGeom>
        </p:spPr>
        <p:txBody>
          <a:bodyPr anchor="t" rtlCol="false" tIns="0" lIns="0" bIns="0" rIns="0">
            <a:spAutoFit/>
          </a:bodyPr>
          <a:lstStyle/>
          <a:p>
            <a:pPr algn="l" marL="0" indent="0" lvl="0">
              <a:lnSpc>
                <a:spcPts val="2940"/>
              </a:lnSpc>
              <a:spcBef>
                <a:spcPct val="0"/>
              </a:spcBef>
            </a:pPr>
            <a:r>
              <a:rPr lang="en-US" sz="2800">
                <a:solidFill>
                  <a:srgbClr val="06340A"/>
                </a:solidFill>
                <a:latin typeface="Bobby Jones Condensed Soft"/>
                <a:ea typeface="Bobby Jones Condensed Soft"/>
                <a:cs typeface="Bobby Jones Condensed Soft"/>
                <a:sym typeface="Bobby Jones Condensed Soft"/>
              </a:rPr>
              <a:t>Hunter and Veda</a:t>
            </a:r>
          </a:p>
        </p:txBody>
      </p:sp>
      <p:sp>
        <p:nvSpPr>
          <p:cNvPr name="TextBox 15" id="15"/>
          <p:cNvSpPr txBox="true"/>
          <p:nvPr/>
        </p:nvSpPr>
        <p:spPr>
          <a:xfrm rot="0">
            <a:off x="6304736" y="3533299"/>
            <a:ext cx="10216363" cy="2692407"/>
          </a:xfrm>
          <a:prstGeom prst="rect">
            <a:avLst/>
          </a:prstGeom>
        </p:spPr>
        <p:txBody>
          <a:bodyPr anchor="t" rtlCol="false" tIns="0" lIns="0" bIns="0" rIns="0">
            <a:spAutoFit/>
          </a:bodyPr>
          <a:lstStyle/>
          <a:p>
            <a:pPr algn="just">
              <a:lnSpc>
                <a:spcPts val="21699"/>
              </a:lnSpc>
            </a:pPr>
            <a:r>
              <a:rPr lang="en-US" sz="15499">
                <a:solidFill>
                  <a:srgbClr val="06340A"/>
                </a:solidFill>
                <a:latin typeface="Bobby Jones Condensed Soft"/>
                <a:ea typeface="Bobby Jones Condensed Soft"/>
                <a:cs typeface="Bobby Jones Condensed Soft"/>
                <a:sym typeface="Bobby Jones Condensed Soft"/>
              </a:rPr>
              <a:t>Thank you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