
<file path=[Content_Types].xml><?xml version="1.0" encoding="utf-8"?>
<ns0:Types xmlns:ns0="http://schemas.openxmlformats.org/package/2006/content-types">
  <ns0:Default ContentType="application/x-fontdata" Extension="fntdata"/>
  <ns0:Default ContentType="image/jpeg" Extension="jpeg"/>
  <ns0:Default ContentType="image/png" Extension="png"/>
  <ns0:Default ContentType="application/vnd.openxmlformats-package.relationships+xml" Extension="rels"/>
  <ns0:Default ContentType="image/svg+xml" Extension="svg"/>
  <ns0:Default ContentType="application/xml" Extension="xml"/>
  <ns0:Override ContentType="application/vnd.openxmlformats-officedocument.presentationml.presentation.main+xml" PartName="/ppt/presentation.xml"/>
  <ns0:Override ContentType="application/vnd.openxmlformats-officedocument.presentationml.presProps+xml" PartName="/ppt/presProps.xml"/>
  <ns0:Override ContentType="application/vnd.openxmlformats-officedocument.presentationml.slideLayout+xml" PartName="/ppt/slideLayouts/slideLayout1.xml"/>
  <ns0:Override ContentType="application/vnd.openxmlformats-officedocument.presentationml.slideLayout+xml" PartName="/ppt/slideLayouts/slideLayout2.xml"/>
  <ns0:Override ContentType="application/vnd.openxmlformats-officedocument.presentationml.slideLayout+xml" PartName="/ppt/slideLayouts/slideLayout3.xml"/>
  <ns0:Override ContentType="application/vnd.openxmlformats-officedocument.presentationml.slideLayout+xml" PartName="/ppt/slideLayouts/slideLayout4.xml"/>
  <ns0:Override ContentType="application/vnd.openxmlformats-officedocument.presentationml.slideLayout+xml" PartName="/ppt/slideLayouts/slideLayout5.xml"/>
  <ns0:Override ContentType="application/vnd.openxmlformats-officedocument.presentationml.slideLayout+xml" PartName="/ppt/slideLayouts/slideLayout6.xml"/>
  <ns0:Override ContentType="application/vnd.openxmlformats-officedocument.presentationml.slideLayout+xml" PartName="/ppt/slideLayouts/slideLayout7.xml"/>
  <ns0:Override ContentType="application/vnd.openxmlformats-officedocument.presentationml.slideLayout+xml" PartName="/ppt/slideLayouts/slideLayout8.xml"/>
  <ns0:Override ContentType="application/vnd.openxmlformats-officedocument.presentationml.slideLayout+xml" PartName="/ppt/slideLayouts/slideLayout9.xml"/>
  <ns0:Override ContentType="application/vnd.openxmlformats-officedocument.presentationml.slideLayout+xml" PartName="/ppt/slideLayouts/slideLayout10.xml"/>
  <ns0:Override ContentType="application/vnd.openxmlformats-officedocument.presentationml.slideLayout+xml" PartName="/ppt/slideLayouts/slideLayout11.xml"/>
  <ns0:Override ContentType="application/vnd.openxmlformats-officedocument.presentationml.slideMaster+xml" PartName="/ppt/slideMasters/slideMaster1.xml"/>
  <ns0:Override ContentType="application/vnd.openxmlformats-officedocument.presentationml.slide+xml" PartName="/ppt/slides/slide1.xml"/>
  <ns0:Override ContentType="application/vnd.openxmlformats-officedocument.presentationml.slide+xml" PartName="/ppt/slides/slide2.xml"/>
  <ns0:Override ContentType="application/vnd.openxmlformats-officedocument.presentationml.slide+xml" PartName="/ppt/slides/slide3.xml"/>
  <ns0:Override ContentType="application/vnd.openxmlformats-officedocument.presentationml.slide+xml" PartName="/ppt/slides/slide4.xml"/>
  <ns0:Override ContentType="application/vnd.openxmlformats-officedocument.presentationml.slide+xml" PartName="/ppt/slides/slide5.xml"/>
  <ns0:Override ContentType="application/vnd.openxmlformats-officedocument.presentationml.slide+xml" PartName="/ppt/slides/slide6.xml"/>
  <ns0:Override ContentType="application/vnd.openxmlformats-officedocument.presentationml.slide+xml" PartName="/ppt/slides/slide7.xml"/>
  <ns0:Override ContentType="application/vnd.openxmlformats-officedocument.presentationml.slide+xml" PartName="/ppt/slides/slide8.xml"/>
  <ns0:Override ContentType="application/vnd.openxmlformats-officedocument.presentationml.slide+xml" PartName="/ppt/slides/slide9.xml"/>
  <ns0:Override ContentType="application/vnd.openxmlformats-officedocument.presentationml.slide+xml" PartName="/ppt/slides/slide10.xml"/>
  <ns0:Override ContentType="application/vnd.openxmlformats-officedocument.presentationml.slide+xml" PartName="/ppt/slides/slide11.xml"/>
  <ns0:Override ContentType="application/vnd.openxmlformats-officedocument.presentationml.slide+xml" PartName="/ppt/slides/slide12.xml"/>
  <ns0:Override ContentType="application/vnd.openxmlformats-officedocument.presentationml.slide+xml" PartName="/ppt/slides/slide13.xml"/>
  <ns0:Override ContentType="application/vnd.openxmlformats-officedocument.presentationml.slide+xml" PartName="/ppt/slides/slide14.xml"/>
  <ns0:Override ContentType="application/vnd.openxmlformats-officedocument.presentationml.slide+xml" PartName="/ppt/slides/slide15.xml"/>
  <ns0:Override ContentType="application/vnd.openxmlformats-officedocument.presentationml.slide+xml" PartName="/ppt/slides/slide16.xml"/>
  <ns0:Override ContentType="application/vnd.openxmlformats-officedocument.presentationml.slide+xml" PartName="/ppt/slides/slide17.xml"/>
  <ns0:Override ContentType="application/vnd.openxmlformats-officedocument.presentationml.slide+xml" PartName="/ppt/slides/slide18.xml"/>
  <ns0:Override ContentType="application/vnd.openxmlformats-officedocument.presentationml.tableStyles+xml" PartName="/ppt/tableStyles.xml"/>
  <ns0:Override ContentType="application/vnd.openxmlformats-officedocument.theme+xml" PartName="/ppt/theme/theme1.xml"/>
  <ns0:Override ContentType="application/vnd.openxmlformats-officedocument.theme+xml" PartName="/ppt/theme/theme2.xml"/>
  <ns0:Override ContentType="application/vnd.openxmlformats-officedocument.presentationml.viewProps+xml" PartName="/ppt/viewProps.xml"/>
</ns0:Types>
</file>

<file path=_rels/.rels><?xml version='1.0' encoding='utf-8'?>
<ns0:Relationships xmlns:ns0="http://schemas.openxmlformats.org/package/2006/relationships"><ns0:Relationship Id="rId1" Target="ppt/presentation.xml" Type="http://schemas.openxmlformats.org/officeDocument/2006/relationships/officeDocument" /></ns0: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26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18288000" cy="10287000"/>
  <p:notesSz cx="6858000" cy="9144000"/>
  <p:embeddedFontLst>
    <p:embeddedFont>
      <p:font typeface="Norwester" charset="1" panose="00000506000000000000"/>
      <p:regular r:id="rId24"/>
    </p:embeddedFont>
    <p:embeddedFont>
      <p:font typeface="Poppins" charset="1" panose="00000500000000000000"/>
      <p:regular r:id="rId25"/>
    </p:embeddedFont>
    <p:embeddedFont>
      <p:font typeface="TT Norms Bold" charset="1" panose="02000803030000020004"/>
      <p:regular r:id="rId29"/>
    </p:embeddedFont>
    <p:embeddedFont>
      <p:font typeface="TT Norms" charset="1" panose="02000503030000020003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?>
<ns0:Relationships xmlns:ns0="http://schemas.openxmlformats.org/package/2006/relationships"><ns0:Relationship Id="rId1" Target="slideMasters/slideMaster1.xml" Type="http://schemas.openxmlformats.org/officeDocument/2006/relationships/slideMaster" /><ns0:Relationship Id="rId10" Target="slides/slide5.xml" Type="http://schemas.openxmlformats.org/officeDocument/2006/relationships/slide" /><ns0:Relationship Id="rId11" Target="slides/slide6.xml" Type="http://schemas.openxmlformats.org/officeDocument/2006/relationships/slide" /><ns0:Relationship Id="rId12" Target="slides/slide7.xml" Type="http://schemas.openxmlformats.org/officeDocument/2006/relationships/slide" /><ns0:Relationship Id="rId13" Target="slides/slide8.xml" Type="http://schemas.openxmlformats.org/officeDocument/2006/relationships/slide" /><ns0:Relationship Id="rId14" Target="slides/slide9.xml" Type="http://schemas.openxmlformats.org/officeDocument/2006/relationships/slide" /><ns0:Relationship Id="rId15" Target="slides/slide10.xml" Type="http://schemas.openxmlformats.org/officeDocument/2006/relationships/slide" /><ns0:Relationship Id="rId16" Target="slides/slide11.xml" Type="http://schemas.openxmlformats.org/officeDocument/2006/relationships/slide" /><ns0:Relationship Id="rId17" Target="slides/slide12.xml" Type="http://schemas.openxmlformats.org/officeDocument/2006/relationships/slide" /><ns0:Relationship Id="rId18" Target="slides/slide13.xml" Type="http://schemas.openxmlformats.org/officeDocument/2006/relationships/slide" /><ns0:Relationship Id="rId19" Target="slides/slide14.xml" Type="http://schemas.openxmlformats.org/officeDocument/2006/relationships/slide" /><ns0:Relationship Id="rId2" Target="presProps.xml" Type="http://schemas.openxmlformats.org/officeDocument/2006/relationships/presProps" /><ns0:Relationship Id="rId20" Target="slides/slide15.xml" Type="http://schemas.openxmlformats.org/officeDocument/2006/relationships/slide" /><ns0:Relationship Id="rId21" Target="slides/slide16.xml" Type="http://schemas.openxmlformats.org/officeDocument/2006/relationships/slide" /><ns0:Relationship Id="rId22" Target="slides/slide17.xml" Type="http://schemas.openxmlformats.org/officeDocument/2006/relationships/slide" /><ns0:Relationship Id="rId23" Target="slides/slide18.xml" Type="http://schemas.openxmlformats.org/officeDocument/2006/relationships/slide" /><ns0:Relationship Id="rId24" Target="fonts/font24.fntdata" Type="http://schemas.openxmlformats.org/officeDocument/2006/relationships/font" /><ns0:Relationship Id="rId25" Target="fonts/font25.fntdata" Type="http://schemas.openxmlformats.org/officeDocument/2006/relationships/font" /><ns0:Relationship Id="rId27" Target="theme/theme2.xml" Type="http://schemas.openxmlformats.org/officeDocument/2006/relationships/theme" /><ns0:Relationship Id="rId29" Target="fonts/font29.fntdata" Type="http://schemas.openxmlformats.org/officeDocument/2006/relationships/font" /><ns0:Relationship Id="rId3" Target="viewProps.xml" Type="http://schemas.openxmlformats.org/officeDocument/2006/relationships/viewProps" /><ns0:Relationship Id="rId30" Target="fonts/font30.fntdata" Type="http://schemas.openxmlformats.org/officeDocument/2006/relationships/font" /><ns0:Relationship Id="rId4" Target="theme/theme1.xml" Type="http://schemas.openxmlformats.org/officeDocument/2006/relationships/theme" /><ns0:Relationship Id="rId5" Target="tableStyles.xml" Type="http://schemas.openxmlformats.org/officeDocument/2006/relationships/tableStyles" /><ns0:Relationship Id="rId6" Target="slides/slide1.xml" Type="http://schemas.openxmlformats.org/officeDocument/2006/relationships/slide" /><ns0:Relationship Id="rId7" Target="slides/slide2.xml" Type="http://schemas.openxmlformats.org/officeDocument/2006/relationships/slide" /><ns0:Relationship Id="rId8" Target="slides/slide3.xml" Type="http://schemas.openxmlformats.org/officeDocument/2006/relationships/slide" /><ns0:Relationship Id="rId9" Target="slides/slide4.xml" Type="http://schemas.openxmlformats.org/officeDocument/2006/relationships/slide" /></ns0:Relationships>
</file>

<file path=ppt/notesMasters/_rels/notesMaster1.xml.rels><?xml version='1.0' encoding='utf-8'?>
<ns0:Relationships xmlns:ns0="http://schemas.openxmlformats.org/package/2006/relationships"><ns0:Relationship Id="rId1" Target="../theme/theme2.xml" Type="http://schemas.openxmlformats.org/officeDocument/2006/relationships/theme" /></ns0: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?>
<ns0:Relationships xmlns:ns0="http://schemas.openxmlformats.org/package/2006/relationships"><ns0:Relationship Id="rId1" Target="../slideMasters/slideMaster1.xml" Type="http://schemas.openxmlformats.org/officeDocument/2006/relationships/slideMaster" /></ns0:Relationships>
</file>

<file path=ppt/slideLayouts/_rels/slideLayout2.xml.rels><?xml version='1.0' encoding='utf-8'?>
<ns0:Relationships xmlns:ns0="http://schemas.openxmlformats.org/package/2006/relationships"><ns0:Relationship Id="rId1" Target="../slideMasters/slideMaster1.xml" Type="http://schemas.openxmlformats.org/officeDocument/2006/relationships/slideMaster" /></ns0:Relationships>
</file>

<file path=ppt/slideLayouts/_rels/slideLayout3.xml.rels><?xml version='1.0' encoding='utf-8'?>
<ns0:Relationships xmlns:ns0="http://schemas.openxmlformats.org/package/2006/relationships"><ns0:Relationship Id="rId1" Target="../slideMasters/slideMaster1.xml" Type="http://schemas.openxmlformats.org/officeDocument/2006/relationships/slideMaster" /></ns0:Relationships>
</file>

<file path=ppt/slideLayouts/_rels/slideLayout4.xml.rels><?xml version='1.0' encoding='utf-8'?>
<ns0:Relationships xmlns:ns0="http://schemas.openxmlformats.org/package/2006/relationships"><ns0:Relationship Id="rId1" Target="../slideMasters/slideMaster1.xml" Type="http://schemas.openxmlformats.org/officeDocument/2006/relationships/slideMaster" /></ns0:Relationships>
</file>

<file path=ppt/slideLayouts/_rels/slideLayout5.xml.rels><?xml version='1.0' encoding='utf-8'?>
<ns0:Relationships xmlns:ns0="http://schemas.openxmlformats.org/package/2006/relationships"><ns0:Relationship Id="rId1" Target="../slideMasters/slideMaster1.xml" Type="http://schemas.openxmlformats.org/officeDocument/2006/relationships/slideMaster" /></ns0:Relationships>
</file>

<file path=ppt/slideLayouts/_rels/slideLayout6.xml.rels><?xml version='1.0' encoding='utf-8'?>
<ns0:Relationships xmlns:ns0="http://schemas.openxmlformats.org/package/2006/relationships"><ns0:Relationship Id="rId1" Target="../slideMasters/slideMaster1.xml" Type="http://schemas.openxmlformats.org/officeDocument/2006/relationships/slideMaster" /></ns0:Relationships>
</file>

<file path=ppt/slideLayouts/_rels/slideLayout7.xml.rels><?xml version='1.0' encoding='utf-8'?>
<ns0:Relationships xmlns:ns0="http://schemas.openxmlformats.org/package/2006/relationships"><ns0:Relationship Id="rId1" Target="../slideMasters/slideMaster1.xml" Type="http://schemas.openxmlformats.org/officeDocument/2006/relationships/slideMaster" /></ns0:Relationships>
</file>

<file path=ppt/slideLayouts/_rels/slideLayout8.xml.rels><?xml version='1.0' encoding='utf-8'?>
<ns0:Relationships xmlns:ns0="http://schemas.openxmlformats.org/package/2006/relationships"><ns0:Relationship Id="rId1" Target="../slideMasters/slideMaster1.xml" Type="http://schemas.openxmlformats.org/officeDocument/2006/relationships/slideMaster" /></ns0:Relationships>
</file>

<file path=ppt/slideLayouts/_rels/slideLayout9.xml.rels><?xml version='1.0' encoding='utf-8'?>
<ns0:Relationships xmlns:ns0="http://schemas.openxmlformats.org/package/2006/relationships"><ns0:Relationship Id="rId1" Target="../slideMasters/slideMaster1.xml" Type="http://schemas.openxmlformats.org/officeDocument/2006/relationships/slideMaster" /></ns0:Relationships>
</file>

<file path=ppt/slideLayouts/_rels/slideLayout10.xml.rels><?xml version='1.0' encoding='utf-8'?>
<ns0:Relationships xmlns:ns0="http://schemas.openxmlformats.org/package/2006/relationships"><ns0:Relationship Id="rId1" Target="../slideMasters/slideMaster1.xml" Type="http://schemas.openxmlformats.org/officeDocument/2006/relationships/slideMaster" /></ns0:Relationships>
</file>

<file path=ppt/slideLayouts/_rels/slideLayout11.xml.rels><?xml version='1.0' encoding='utf-8'?>
<ns0:Relationships xmlns:ns0="http://schemas.openxmlformats.org/package/2006/relationships"><ns0:Relationship Id="rId1" Target="../slideMasters/slideMaster1.xml" Type="http://schemas.openxmlformats.org/officeDocument/2006/relationships/slideMaster" /></ns0: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'1.0' encoding='utf-8'?>
<ns0:Relationships xmlns:ns0="http://schemas.openxmlformats.org/package/2006/relationships"><ns0:Relationship Id="rId1" Target="../slideLayouts/slideLayout1.xml" Type="http://schemas.openxmlformats.org/officeDocument/2006/relationships/slideLayout" /><ns0:Relationship Id="rId10" Target="../slideLayouts/slideLayout10.xml" Type="http://schemas.openxmlformats.org/officeDocument/2006/relationships/slideLayout" /><ns0:Relationship Id="rId11" Target="../slideLayouts/slideLayout11.xml" Type="http://schemas.openxmlformats.org/officeDocument/2006/relationships/slideLayout" /><ns0:Relationship Id="rId12" Target="../theme/theme1.xml" Type="http://schemas.openxmlformats.org/officeDocument/2006/relationships/theme" /><ns0:Relationship Id="rId2" Target="../slideLayouts/slideLayout2.xml" Type="http://schemas.openxmlformats.org/officeDocument/2006/relationships/slideLayout" /><ns0:Relationship Id="rId3" Target="../slideLayouts/slideLayout3.xml" Type="http://schemas.openxmlformats.org/officeDocument/2006/relationships/slideLayout" /><ns0:Relationship Id="rId4" Target="../slideLayouts/slideLayout4.xml" Type="http://schemas.openxmlformats.org/officeDocument/2006/relationships/slideLayout" /><ns0:Relationship Id="rId5" Target="../slideLayouts/slideLayout5.xml" Type="http://schemas.openxmlformats.org/officeDocument/2006/relationships/slideLayout" /><ns0:Relationship Id="rId6" Target="../slideLayouts/slideLayout6.xml" Type="http://schemas.openxmlformats.org/officeDocument/2006/relationships/slideLayout" /><ns0:Relationship Id="rId7" Target="../slideLayouts/slideLayout7.xml" Type="http://schemas.openxmlformats.org/officeDocument/2006/relationships/slideLayout" /><ns0:Relationship Id="rId8" Target="../slideLayouts/slideLayout8.xml" Type="http://schemas.openxmlformats.org/officeDocument/2006/relationships/slideLayout" /><ns0:Relationship Id="rId9" Target="../slideLayouts/slideLayout9.xml" Type="http://schemas.openxmlformats.org/officeDocument/2006/relationships/slideLayout" /></ns0: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10" Target="../media/image9.png" Type="http://schemas.openxmlformats.org/officeDocument/2006/relationships/image" /><ns0:Relationship Id="rId2" Target="../media/image1.png" Type="http://schemas.openxmlformats.org/officeDocument/2006/relationships/image" /><ns0:Relationship Id="rId3" Target="../media/image2.svg" Type="http://schemas.openxmlformats.org/officeDocument/2006/relationships/image" /><ns0:Relationship Id="rId4" Target="../media/image3.png" Type="http://schemas.openxmlformats.org/officeDocument/2006/relationships/image" /><ns0:Relationship Id="rId5" Target="../media/image4.svg" Type="http://schemas.openxmlformats.org/officeDocument/2006/relationships/image" /><ns0:Relationship Id="rId6" Target="../media/image5.png" Type="http://schemas.openxmlformats.org/officeDocument/2006/relationships/image" /><ns0:Relationship Id="rId7" Target="../media/image6.svg" Type="http://schemas.openxmlformats.org/officeDocument/2006/relationships/image" /><ns0:Relationship Id="rId8" Target="../media/image7.png" Type="http://schemas.openxmlformats.org/officeDocument/2006/relationships/image" /><ns0:Relationship Id="rId9" Target="../media/image8.svg" Type="http://schemas.openxmlformats.org/officeDocument/2006/relationships/image" /></ns0:Relationships>
</file>

<file path=ppt/slides/_rels/slide2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10.png" Type="http://schemas.openxmlformats.org/officeDocument/2006/relationships/image" /></ns0:Relationships>
</file>

<file path=ppt/slides/_rels/slide3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3" Target="../media/image11.png" Type="http://schemas.openxmlformats.org/officeDocument/2006/relationships/image" /><ns0:Relationship Id="rId4" Target="../media/image12.png" Type="http://schemas.openxmlformats.org/officeDocument/2006/relationships/image" /></ns0:Relationships>
</file>

<file path=ppt/slides/_rels/slide4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13.png" Type="http://schemas.openxmlformats.org/officeDocument/2006/relationships/image" /></ns0:Relationships>
</file>

<file path=ppt/slides/_rels/slide5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5.png" Type="http://schemas.openxmlformats.org/officeDocument/2006/relationships/image" /><ns0:Relationship Id="rId3" Target="../media/image6.svg" Type="http://schemas.openxmlformats.org/officeDocument/2006/relationships/image" /><ns0:Relationship Id="rId4" Target="../media/image7.png" Type="http://schemas.openxmlformats.org/officeDocument/2006/relationships/image" /><ns0:Relationship Id="rId5" Target="../media/image8.svg" Type="http://schemas.openxmlformats.org/officeDocument/2006/relationships/image" /><ns0:Relationship Id="rId6" Target="../media/image14.jpeg" Type="http://schemas.openxmlformats.org/officeDocument/2006/relationships/image" /><ns0:Relationship Id="rId7" Target="../media/image15.png" Type="http://schemas.openxmlformats.org/officeDocument/2006/relationships/image" /><ns0:Relationship Id="rId8" Target="../media/image16.jpeg" Type="http://schemas.openxmlformats.org/officeDocument/2006/relationships/image" /><ns0:Relationship Id="rId9" Target="../media/image17.png" Type="http://schemas.openxmlformats.org/officeDocument/2006/relationships/image" /></ns0:Relationships>
</file>

<file path=ppt/slides/_rels/slide6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18.jpeg" Type="http://schemas.openxmlformats.org/officeDocument/2006/relationships/image" /><ns0:Relationship Id="rId3" Target="../media/image19.png" Type="http://schemas.openxmlformats.org/officeDocument/2006/relationships/image" /></ns0:Relationships>
</file>

<file path=ppt/slides/_rels/slide7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20.png" Type="http://schemas.openxmlformats.org/officeDocument/2006/relationships/image" /><ns0:Relationship Id="rId3" Target="../media/image21.png" Type="http://schemas.openxmlformats.org/officeDocument/2006/relationships/image" /><ns0:Relationship Id="rId4" Target="../media/image22.png" Type="http://schemas.openxmlformats.org/officeDocument/2006/relationships/image" /><ns0:Relationship Id="rId5" Target="../media/image23.png" Type="http://schemas.openxmlformats.org/officeDocument/2006/relationships/image" /></ns0:Relationships>
</file>

<file path=ppt/slides/_rels/slide8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24.jpeg" Type="http://schemas.openxmlformats.org/officeDocument/2006/relationships/image" /></ns0:Relationships>
</file>

<file path=ppt/slides/_rels/slide9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/ns0:Relationships>
</file>

<file path=ppt/slides/_rels/slide10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25.png" Type="http://schemas.openxmlformats.org/officeDocument/2006/relationships/image" /></ns0:Relationships>
</file>

<file path=ppt/slides/_rels/slide11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25.png" Type="http://schemas.openxmlformats.org/officeDocument/2006/relationships/image" /></ns0:Relationships>
</file>

<file path=ppt/slides/_rels/slide12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20.png" Type="http://schemas.openxmlformats.org/officeDocument/2006/relationships/image" /><ns0:Relationship Id="rId3" Target="../media/image22.png" Type="http://schemas.openxmlformats.org/officeDocument/2006/relationships/image" /><ns0:Relationship Id="rId4" Target="../media/image26.png" Type="http://schemas.openxmlformats.org/officeDocument/2006/relationships/image" /></ns0:Relationships>
</file>

<file path=ppt/slides/_rels/slide13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25.png" Type="http://schemas.openxmlformats.org/officeDocument/2006/relationships/image" /><ns0:Relationship Id="rId3" Target="../media/image27.png" Type="http://schemas.openxmlformats.org/officeDocument/2006/relationships/image" /></ns0:Relationships>
</file>

<file path=ppt/slides/_rels/slide14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27.png" Type="http://schemas.openxmlformats.org/officeDocument/2006/relationships/image" /></ns0:Relationships>
</file>

<file path=ppt/slides/_rels/slide15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27.png" Type="http://schemas.openxmlformats.org/officeDocument/2006/relationships/image" /></ns0:Relationships>
</file>

<file path=ppt/slides/_rels/slide16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28.png" Type="http://schemas.openxmlformats.org/officeDocument/2006/relationships/image" /></ns0:Relationships>
</file>

<file path=ppt/slides/_rels/slide17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28.png" Type="http://schemas.openxmlformats.org/officeDocument/2006/relationships/image" /></ns0:Relationships>
</file>

<file path=ppt/slides/_rels/slide18.xml.rels><?xml version='1.0' encoding='utf-8'?>
<ns0:Relationships xmlns:ns0="http://schemas.openxmlformats.org/package/2006/relationships"><ns0:Relationship Id="rId1" Target="../slideLayouts/slideLayout7.xml" Type="http://schemas.openxmlformats.org/officeDocument/2006/relationships/slideLayout" /><ns0:Relationship Id="rId2" Target="../media/image29.png" Type="http://schemas.openxmlformats.org/officeDocument/2006/relationships/image" /><ns0:Relationship Id="rId3" Target="../media/image30.png" Type="http://schemas.openxmlformats.org/officeDocument/2006/relationships/image" /></ns0: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297380" y="-4558247"/>
            <a:ext cx="9158822" cy="9158822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-4506018" y="-1386794"/>
            <a:ext cx="9158822" cy="9158822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260231" y="2422542"/>
            <a:ext cx="15767537" cy="2962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903"/>
              </a:lnSpc>
            </a:pPr>
            <a:r>
              <a:rPr lang="en-US" sz="22816">
                <a:solidFill>
                  <a:srgbClr val="FFFFFF"/>
                </a:solidFill>
                <a:latin typeface="Norwester"/>
                <a:ea typeface="Norwester"/>
                <a:cs typeface="Norwester"/>
                <a:sym typeface="Norwester"/>
              </a:rPr>
              <a:t>GRAPHENE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0" y="5151064"/>
            <a:ext cx="18288000" cy="3003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287"/>
              </a:lnSpc>
            </a:pPr>
            <a:r>
              <a:rPr lang="en-US" sz="23216">
                <a:solidFill>
                  <a:srgbClr val="FCD35A"/>
                </a:solidFill>
                <a:latin typeface="Norwester"/>
                <a:ea typeface="Norwester"/>
                <a:cs typeface="Norwester"/>
                <a:sym typeface="Norwester"/>
              </a:rPr>
              <a:t>TRANSFERS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0" y="5503406"/>
            <a:ext cx="18288000" cy="2501911"/>
            <a:chOff x="0" y="0"/>
            <a:chExt cx="4212213" cy="576257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212213" cy="576257"/>
            </a:xfrm>
            <a:custGeom>
              <a:avLst/>
              <a:gdLst/>
              <a:ahLst/>
              <a:cxnLst/>
              <a:rect r="r" b="b" t="t" l="l"/>
              <a:pathLst>
                <a:path h="576257" w="4212213">
                  <a:moveTo>
                    <a:pt x="0" y="0"/>
                  </a:moveTo>
                  <a:lnTo>
                    <a:pt x="4212213" y="0"/>
                  </a:lnTo>
                  <a:lnTo>
                    <a:pt x="4212213" y="576257"/>
                  </a:lnTo>
                  <a:lnTo>
                    <a:pt x="0" y="576257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0"/>
                  </a:srgbClr>
                </a:gs>
                <a:gs pos="50000">
                  <a:srgbClr val="000000">
                    <a:alpha val="67500"/>
                  </a:srgbClr>
                </a:gs>
                <a:gs pos="100000">
                  <a:srgbClr val="000000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4212213" cy="6143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6582405" y="8551419"/>
            <a:ext cx="679893" cy="679893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BA36E9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6733469" y="8715941"/>
            <a:ext cx="377767" cy="350851"/>
          </a:xfrm>
          <a:custGeom>
            <a:avLst/>
            <a:gdLst/>
            <a:ahLst/>
            <a:cxnLst/>
            <a:rect r="r" b="b" t="t" l="l"/>
            <a:pathLst>
              <a:path h="350851" w="377767">
                <a:moveTo>
                  <a:pt x="0" y="0"/>
                </a:moveTo>
                <a:lnTo>
                  <a:pt x="377766" y="0"/>
                </a:lnTo>
                <a:lnTo>
                  <a:pt x="377766" y="350850"/>
                </a:lnTo>
                <a:lnTo>
                  <a:pt x="0" y="3508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091480" y="1893484"/>
            <a:ext cx="1057660" cy="1157494"/>
          </a:xfrm>
          <a:custGeom>
            <a:avLst/>
            <a:gdLst/>
            <a:ahLst/>
            <a:cxnLst/>
            <a:rect r="r" b="b" t="t" l="l"/>
            <a:pathLst>
              <a:path h="1157494" w="1057660">
                <a:moveTo>
                  <a:pt x="0" y="0"/>
                </a:moveTo>
                <a:lnTo>
                  <a:pt x="1057660" y="0"/>
                </a:lnTo>
                <a:lnTo>
                  <a:pt x="1057660" y="1157494"/>
                </a:lnTo>
                <a:lnTo>
                  <a:pt x="0" y="11574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28700" y="3050978"/>
            <a:ext cx="765860" cy="838150"/>
          </a:xfrm>
          <a:custGeom>
            <a:avLst/>
            <a:gdLst/>
            <a:ahLst/>
            <a:cxnLst/>
            <a:rect r="r" b="b" t="t" l="l"/>
            <a:pathLst>
              <a:path h="838150" w="765860">
                <a:moveTo>
                  <a:pt x="0" y="0"/>
                </a:moveTo>
                <a:lnTo>
                  <a:pt x="765860" y="0"/>
                </a:lnTo>
                <a:lnTo>
                  <a:pt x="765860" y="838151"/>
                </a:lnTo>
                <a:lnTo>
                  <a:pt x="0" y="8381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3736883" y="6886612"/>
            <a:ext cx="1831843" cy="2004753"/>
          </a:xfrm>
          <a:custGeom>
            <a:avLst/>
            <a:gdLst/>
            <a:ahLst/>
            <a:cxnLst/>
            <a:rect r="r" b="b" t="t" l="l"/>
            <a:pathLst>
              <a:path h="2004753" w="1831843">
                <a:moveTo>
                  <a:pt x="0" y="0"/>
                </a:moveTo>
                <a:lnTo>
                  <a:pt x="1831843" y="0"/>
                </a:lnTo>
                <a:lnTo>
                  <a:pt x="1831843" y="2004754"/>
                </a:lnTo>
                <a:lnTo>
                  <a:pt x="0" y="20047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6709288" y="4806105"/>
            <a:ext cx="4448884" cy="5931846"/>
          </a:xfrm>
          <a:custGeom>
            <a:avLst/>
            <a:gdLst/>
            <a:ahLst/>
            <a:cxnLst/>
            <a:rect r="r" b="b" t="t" l="l"/>
            <a:pathLst>
              <a:path h="5931846" w="4448884">
                <a:moveTo>
                  <a:pt x="0" y="0"/>
                </a:moveTo>
                <a:lnTo>
                  <a:pt x="4448884" y="0"/>
                </a:lnTo>
                <a:lnTo>
                  <a:pt x="4448884" y="5931846"/>
                </a:lnTo>
                <a:lnTo>
                  <a:pt x="0" y="593184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028700" y="9023350"/>
            <a:ext cx="3702624" cy="358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>
                    <a:alpha val="53725"/>
                  </a:srgbClr>
                </a:solidFill>
                <a:latin typeface="Poppins"/>
                <a:ea typeface="Poppins"/>
                <a:cs typeface="Poppins"/>
                <a:sym typeface="Poppins"/>
              </a:rPr>
              <a:t>Veda and Hunter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47450" cy="10287000"/>
          </a:xfrm>
          <a:custGeom>
            <a:avLst/>
            <a:gdLst/>
            <a:ahLst/>
            <a:cxnLst/>
            <a:rect r="r" b="b" t="t" l="l"/>
            <a:pathLst>
              <a:path h="10287000" w="18247450">
                <a:moveTo>
                  <a:pt x="0" y="0"/>
                </a:moveTo>
                <a:lnTo>
                  <a:pt x="18247450" y="0"/>
                </a:lnTo>
                <a:lnTo>
                  <a:pt x="1824745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332720"/>
          </a:xfrm>
          <a:custGeom>
            <a:avLst/>
            <a:gdLst/>
            <a:ahLst/>
            <a:cxnLst/>
            <a:rect r="r" b="b" t="t" l="l"/>
            <a:pathLst>
              <a:path h="10332720" w="18288000">
                <a:moveTo>
                  <a:pt x="0" y="0"/>
                </a:moveTo>
                <a:lnTo>
                  <a:pt x="18288000" y="0"/>
                </a:lnTo>
                <a:lnTo>
                  <a:pt x="18288000" y="10332720"/>
                </a:lnTo>
                <a:lnTo>
                  <a:pt x="0" y="103327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291771" y="3671082"/>
            <a:ext cx="4996229" cy="6661638"/>
          </a:xfrm>
          <a:custGeom>
            <a:avLst/>
            <a:gdLst/>
            <a:ahLst/>
            <a:cxnLst/>
            <a:rect r="r" b="b" t="t" l="l"/>
            <a:pathLst>
              <a:path h="6661638" w="4996229">
                <a:moveTo>
                  <a:pt x="0" y="0"/>
                </a:moveTo>
                <a:lnTo>
                  <a:pt x="4996229" y="0"/>
                </a:lnTo>
                <a:lnTo>
                  <a:pt x="4996229" y="6661638"/>
                </a:lnTo>
                <a:lnTo>
                  <a:pt x="0" y="666163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07080" cy="10287000"/>
          </a:xfrm>
          <a:custGeom>
            <a:avLst/>
            <a:gdLst/>
            <a:ahLst/>
            <a:cxnLst/>
            <a:rect r="r" b="b" t="t" l="l"/>
            <a:pathLst>
              <a:path h="10287000" w="18207080">
                <a:moveTo>
                  <a:pt x="0" y="0"/>
                </a:moveTo>
                <a:lnTo>
                  <a:pt x="18207080" y="0"/>
                </a:lnTo>
                <a:lnTo>
                  <a:pt x="1820708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0" y="4672300"/>
            <a:ext cx="10757067" cy="0"/>
          </a:xfrm>
          <a:prstGeom prst="line">
            <a:avLst/>
          </a:prstGeom>
          <a:ln cap="flat" w="38100">
            <a:solidFill>
              <a:srgbClr val="FFFFFF">
                <a:alpha val="47843"/>
              </a:srgbClr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-1080916">
            <a:off x="241036" y="1395661"/>
            <a:ext cx="5451935" cy="918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6999">
                <a:solidFill>
                  <a:srgbClr val="FFFFFF"/>
                </a:solidFill>
                <a:latin typeface="Norwester"/>
                <a:ea typeface="Norwester"/>
                <a:cs typeface="Norwester"/>
                <a:sym typeface="Norwester"/>
              </a:rPr>
              <a:t>EXPERIMENTAL 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243354" y="1774269"/>
            <a:ext cx="4395392" cy="918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6999">
                <a:solidFill>
                  <a:srgbClr val="FCD35A"/>
                </a:solidFill>
                <a:latin typeface="Norwester"/>
                <a:ea typeface="Norwester"/>
                <a:cs typeface="Norwester"/>
                <a:sym typeface="Norwester"/>
              </a:rPr>
              <a:t>STRUCTURE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6515774" y="2273403"/>
            <a:ext cx="765860" cy="838150"/>
          </a:xfrm>
          <a:custGeom>
            <a:avLst/>
            <a:gdLst/>
            <a:ahLst/>
            <a:cxnLst/>
            <a:rect r="r" b="b" t="t" l="l"/>
            <a:pathLst>
              <a:path h="838150" w="765860">
                <a:moveTo>
                  <a:pt x="0" y="0"/>
                </a:moveTo>
                <a:lnTo>
                  <a:pt x="765859" y="0"/>
                </a:lnTo>
                <a:lnTo>
                  <a:pt x="765859" y="838151"/>
                </a:lnTo>
                <a:lnTo>
                  <a:pt x="0" y="8381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785394" y="3317498"/>
            <a:ext cx="915922" cy="1002377"/>
          </a:xfrm>
          <a:custGeom>
            <a:avLst/>
            <a:gdLst/>
            <a:ahLst/>
            <a:cxnLst/>
            <a:rect r="r" b="b" t="t" l="l"/>
            <a:pathLst>
              <a:path h="1002377" w="915922">
                <a:moveTo>
                  <a:pt x="0" y="0"/>
                </a:moveTo>
                <a:lnTo>
                  <a:pt x="915921" y="0"/>
                </a:lnTo>
                <a:lnTo>
                  <a:pt x="915921" y="1002377"/>
                </a:lnTo>
                <a:lnTo>
                  <a:pt x="0" y="10023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205983" y="4284473"/>
            <a:ext cx="5037372" cy="4973827"/>
            <a:chOff x="0" y="0"/>
            <a:chExt cx="11074400" cy="109347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381839" y="108582"/>
              <a:ext cx="10365204" cy="10709332"/>
            </a:xfrm>
            <a:custGeom>
              <a:avLst/>
              <a:gdLst/>
              <a:ahLst/>
              <a:cxnLst/>
              <a:rect r="r" b="b" t="t" l="l"/>
              <a:pathLst>
                <a:path h="10709332" w="10365204">
                  <a:moveTo>
                    <a:pt x="5182602" y="54"/>
                  </a:moveTo>
                  <a:cubicBezTo>
                    <a:pt x="3333802" y="-8527"/>
                    <a:pt x="1621892" y="1010175"/>
                    <a:pt x="695097" y="2670423"/>
                  </a:cubicBezTo>
                  <a:cubicBezTo>
                    <a:pt x="-231699" y="4330671"/>
                    <a:pt x="-231699" y="6378661"/>
                    <a:pt x="695097" y="8038908"/>
                  </a:cubicBezTo>
                  <a:cubicBezTo>
                    <a:pt x="1621892" y="9699156"/>
                    <a:pt x="3333802" y="10717859"/>
                    <a:pt x="5182602" y="10709278"/>
                  </a:cubicBezTo>
                  <a:cubicBezTo>
                    <a:pt x="7031402" y="10717859"/>
                    <a:pt x="8743313" y="9699156"/>
                    <a:pt x="9670108" y="8038908"/>
                  </a:cubicBezTo>
                  <a:cubicBezTo>
                    <a:pt x="10596903" y="6378661"/>
                    <a:pt x="10596903" y="4330671"/>
                    <a:pt x="9670108" y="2670423"/>
                  </a:cubicBezTo>
                  <a:cubicBezTo>
                    <a:pt x="8743313" y="1010175"/>
                    <a:pt x="7031402" y="-8527"/>
                    <a:pt x="5182602" y="54"/>
                  </a:cubicBezTo>
                  <a:close/>
                </a:path>
              </a:pathLst>
            </a:custGeom>
            <a:blipFill>
              <a:blip r:embed="rId6"/>
              <a:stretch>
                <a:fillRect l="223" t="-14236" r="223" b="-14236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1065002" cy="10927474"/>
            </a:xfrm>
            <a:custGeom>
              <a:avLst/>
              <a:gdLst/>
              <a:ahLst/>
              <a:cxnLst/>
              <a:rect r="r" b="b" t="t" l="l"/>
              <a:pathLst>
                <a:path h="10927474" w="11065002">
                  <a:moveTo>
                    <a:pt x="0" y="0"/>
                  </a:moveTo>
                  <a:lnTo>
                    <a:pt x="11065002" y="0"/>
                  </a:lnTo>
                  <a:lnTo>
                    <a:pt x="11065002" y="10927474"/>
                  </a:lnTo>
                  <a:lnTo>
                    <a:pt x="0" y="10927474"/>
                  </a:lnTo>
                  <a:close/>
                </a:path>
              </a:pathLst>
            </a:custGeom>
            <a:blipFill>
              <a:blip r:embed="rId7"/>
              <a:stretch>
                <a:fillRect l="-107" t="0" r="-107" b="0"/>
              </a:stretch>
            </a:blip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6174737" y="3111554"/>
            <a:ext cx="4474751" cy="4418303"/>
            <a:chOff x="0" y="0"/>
            <a:chExt cx="11074400" cy="109347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381839" y="108582"/>
              <a:ext cx="10365204" cy="10709332"/>
            </a:xfrm>
            <a:custGeom>
              <a:avLst/>
              <a:gdLst/>
              <a:ahLst/>
              <a:cxnLst/>
              <a:rect r="r" b="b" t="t" l="l"/>
              <a:pathLst>
                <a:path h="10709332" w="10365204">
                  <a:moveTo>
                    <a:pt x="5182602" y="54"/>
                  </a:moveTo>
                  <a:cubicBezTo>
                    <a:pt x="3333802" y="-8527"/>
                    <a:pt x="1621892" y="1010175"/>
                    <a:pt x="695097" y="2670423"/>
                  </a:cubicBezTo>
                  <a:cubicBezTo>
                    <a:pt x="-231699" y="4330671"/>
                    <a:pt x="-231699" y="6378661"/>
                    <a:pt x="695097" y="8038908"/>
                  </a:cubicBezTo>
                  <a:cubicBezTo>
                    <a:pt x="1621892" y="9699156"/>
                    <a:pt x="3333802" y="10717859"/>
                    <a:pt x="5182602" y="10709278"/>
                  </a:cubicBezTo>
                  <a:cubicBezTo>
                    <a:pt x="7031402" y="10717859"/>
                    <a:pt x="8743313" y="9699156"/>
                    <a:pt x="9670108" y="8038908"/>
                  </a:cubicBezTo>
                  <a:cubicBezTo>
                    <a:pt x="10596903" y="6378661"/>
                    <a:pt x="10596903" y="4330671"/>
                    <a:pt x="9670108" y="2670423"/>
                  </a:cubicBezTo>
                  <a:cubicBezTo>
                    <a:pt x="8743313" y="1010175"/>
                    <a:pt x="7031402" y="-8527"/>
                    <a:pt x="5182602" y="54"/>
                  </a:cubicBezTo>
                  <a:close/>
                </a:path>
              </a:pathLst>
            </a:custGeom>
            <a:blipFill>
              <a:blip r:embed="rId8"/>
              <a:stretch>
                <a:fillRect l="223" t="-14314" r="223" b="-14314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1065002" cy="10927474"/>
            </a:xfrm>
            <a:custGeom>
              <a:avLst/>
              <a:gdLst/>
              <a:ahLst/>
              <a:cxnLst/>
              <a:rect r="r" b="b" t="t" l="l"/>
              <a:pathLst>
                <a:path h="10927474" w="11065002">
                  <a:moveTo>
                    <a:pt x="0" y="0"/>
                  </a:moveTo>
                  <a:lnTo>
                    <a:pt x="11065002" y="0"/>
                  </a:lnTo>
                  <a:lnTo>
                    <a:pt x="11065002" y="10927474"/>
                  </a:lnTo>
                  <a:lnTo>
                    <a:pt x="0" y="10927474"/>
                  </a:lnTo>
                  <a:close/>
                </a:path>
              </a:pathLst>
            </a:custGeom>
            <a:blipFill>
              <a:blip r:embed="rId7"/>
              <a:stretch>
                <a:fillRect l="-107" t="0" r="-107" b="0"/>
              </a:stretch>
            </a:blipFill>
          </p:spPr>
        </p:sp>
      </p:grpSp>
      <p:sp>
        <p:nvSpPr>
          <p:cNvPr name="Freeform 13" id="13"/>
          <p:cNvSpPr/>
          <p:nvPr/>
        </p:nvSpPr>
        <p:spPr>
          <a:xfrm flipH="false" flipV="false" rot="0">
            <a:off x="10794129" y="-677725"/>
            <a:ext cx="7756782" cy="11642449"/>
          </a:xfrm>
          <a:custGeom>
            <a:avLst/>
            <a:gdLst/>
            <a:ahLst/>
            <a:cxnLst/>
            <a:rect r="r" b="b" t="t" l="l"/>
            <a:pathLst>
              <a:path h="11642449" w="7756782">
                <a:moveTo>
                  <a:pt x="0" y="0"/>
                </a:moveTo>
                <a:lnTo>
                  <a:pt x="7756782" y="0"/>
                </a:lnTo>
                <a:lnTo>
                  <a:pt x="7756782" y="11642450"/>
                </a:lnTo>
                <a:lnTo>
                  <a:pt x="0" y="1164245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2269422"/>
            <a:ext cx="5884354" cy="5748157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103" y="1273"/>
              <a:ext cx="4830645" cy="4716345"/>
            </a:xfrm>
            <a:custGeom>
              <a:avLst/>
              <a:gdLst/>
              <a:ahLst/>
              <a:cxnLst/>
              <a:rect r="r" b="b" t="t" l="l"/>
              <a:pathLst>
                <a:path h="4716345" w="4830645">
                  <a:moveTo>
                    <a:pt x="3415197" y="4653277"/>
                  </a:moveTo>
                  <a:cubicBezTo>
                    <a:pt x="3387257" y="4660897"/>
                    <a:pt x="3365667" y="4671057"/>
                    <a:pt x="3344077" y="4673597"/>
                  </a:cubicBezTo>
                  <a:cubicBezTo>
                    <a:pt x="3222157" y="4683757"/>
                    <a:pt x="3101507" y="4693917"/>
                    <a:pt x="2979587" y="4702807"/>
                  </a:cubicBezTo>
                  <a:cubicBezTo>
                    <a:pt x="2917357" y="4706617"/>
                    <a:pt x="2855127" y="4710427"/>
                    <a:pt x="2792897" y="4711697"/>
                  </a:cubicBezTo>
                  <a:cubicBezTo>
                    <a:pt x="2725587" y="4714237"/>
                    <a:pt x="2658277" y="4718047"/>
                    <a:pt x="2592237" y="4715507"/>
                  </a:cubicBezTo>
                  <a:cubicBezTo>
                    <a:pt x="2528737" y="4714237"/>
                    <a:pt x="2465237" y="4710427"/>
                    <a:pt x="2404277" y="4698997"/>
                  </a:cubicBezTo>
                  <a:cubicBezTo>
                    <a:pt x="2325537" y="4685027"/>
                    <a:pt x="2245527" y="4685027"/>
                    <a:pt x="2168057" y="4672327"/>
                  </a:cubicBezTo>
                  <a:cubicBezTo>
                    <a:pt x="1966127" y="4639307"/>
                    <a:pt x="1760387" y="4648197"/>
                    <a:pt x="1557187" y="4634227"/>
                  </a:cubicBezTo>
                  <a:cubicBezTo>
                    <a:pt x="1442887" y="4626607"/>
                    <a:pt x="1328587" y="4608827"/>
                    <a:pt x="1214287" y="4593587"/>
                  </a:cubicBezTo>
                  <a:cubicBezTo>
                    <a:pt x="1084747" y="4577077"/>
                    <a:pt x="955207" y="4558027"/>
                    <a:pt x="824397" y="4540247"/>
                  </a:cubicBezTo>
                  <a:cubicBezTo>
                    <a:pt x="729147" y="4527547"/>
                    <a:pt x="632627" y="4514847"/>
                    <a:pt x="537377" y="4502147"/>
                  </a:cubicBezTo>
                  <a:cubicBezTo>
                    <a:pt x="534837" y="4502147"/>
                    <a:pt x="532297" y="4500877"/>
                    <a:pt x="529757" y="4500877"/>
                  </a:cubicBezTo>
                  <a:cubicBezTo>
                    <a:pt x="449747" y="4466587"/>
                    <a:pt x="364657" y="4439917"/>
                    <a:pt x="290997" y="4395467"/>
                  </a:cubicBezTo>
                  <a:cubicBezTo>
                    <a:pt x="166537" y="4319267"/>
                    <a:pt x="113197" y="4197347"/>
                    <a:pt x="108117" y="4053837"/>
                  </a:cubicBezTo>
                  <a:cubicBezTo>
                    <a:pt x="106847" y="4004307"/>
                    <a:pt x="100497" y="3956047"/>
                    <a:pt x="100497" y="3906517"/>
                  </a:cubicBezTo>
                  <a:cubicBezTo>
                    <a:pt x="101767" y="3837937"/>
                    <a:pt x="106847" y="3770627"/>
                    <a:pt x="110657" y="3703317"/>
                  </a:cubicBezTo>
                  <a:cubicBezTo>
                    <a:pt x="120817" y="3502657"/>
                    <a:pt x="125897" y="3301997"/>
                    <a:pt x="110657" y="3101337"/>
                  </a:cubicBezTo>
                  <a:cubicBezTo>
                    <a:pt x="96687" y="2920997"/>
                    <a:pt x="83987" y="2741927"/>
                    <a:pt x="70017" y="2561587"/>
                  </a:cubicBezTo>
                  <a:cubicBezTo>
                    <a:pt x="61127" y="2446017"/>
                    <a:pt x="49697" y="2331717"/>
                    <a:pt x="42077" y="2216147"/>
                  </a:cubicBezTo>
                  <a:cubicBezTo>
                    <a:pt x="36997" y="2139947"/>
                    <a:pt x="38267" y="2062477"/>
                    <a:pt x="33187" y="1986277"/>
                  </a:cubicBezTo>
                  <a:cubicBezTo>
                    <a:pt x="30647" y="1943097"/>
                    <a:pt x="16677" y="1901187"/>
                    <a:pt x="15407" y="1858007"/>
                  </a:cubicBezTo>
                  <a:cubicBezTo>
                    <a:pt x="10327" y="1753867"/>
                    <a:pt x="9057" y="1648457"/>
                    <a:pt x="6517" y="1543047"/>
                  </a:cubicBezTo>
                  <a:cubicBezTo>
                    <a:pt x="5247" y="1502407"/>
                    <a:pt x="-1103" y="1461767"/>
                    <a:pt x="167" y="1421127"/>
                  </a:cubicBezTo>
                  <a:cubicBezTo>
                    <a:pt x="1437" y="1357627"/>
                    <a:pt x="9057" y="1294127"/>
                    <a:pt x="10327" y="1230627"/>
                  </a:cubicBezTo>
                  <a:cubicBezTo>
                    <a:pt x="11597" y="1156967"/>
                    <a:pt x="3977" y="1083307"/>
                    <a:pt x="6517" y="1010917"/>
                  </a:cubicBezTo>
                  <a:cubicBezTo>
                    <a:pt x="6517" y="941067"/>
                    <a:pt x="15407" y="872487"/>
                    <a:pt x="24297" y="802637"/>
                  </a:cubicBezTo>
                  <a:cubicBezTo>
                    <a:pt x="26837" y="778507"/>
                    <a:pt x="44617" y="756917"/>
                    <a:pt x="49697" y="732787"/>
                  </a:cubicBezTo>
                  <a:cubicBezTo>
                    <a:pt x="71287" y="613407"/>
                    <a:pt x="94147" y="494027"/>
                    <a:pt x="150027" y="383537"/>
                  </a:cubicBezTo>
                  <a:cubicBezTo>
                    <a:pt x="162727" y="359407"/>
                    <a:pt x="183047" y="337817"/>
                    <a:pt x="202097" y="318767"/>
                  </a:cubicBezTo>
                  <a:cubicBezTo>
                    <a:pt x="208447" y="312417"/>
                    <a:pt x="223687" y="316227"/>
                    <a:pt x="227497" y="316227"/>
                  </a:cubicBezTo>
                  <a:cubicBezTo>
                    <a:pt x="236387" y="299717"/>
                    <a:pt x="241467" y="283207"/>
                    <a:pt x="251627" y="275587"/>
                  </a:cubicBezTo>
                  <a:cubicBezTo>
                    <a:pt x="306237" y="233677"/>
                    <a:pt x="363387" y="203197"/>
                    <a:pt x="434507" y="195577"/>
                  </a:cubicBezTo>
                  <a:cubicBezTo>
                    <a:pt x="487847" y="189227"/>
                    <a:pt x="539917" y="166367"/>
                    <a:pt x="593257" y="153667"/>
                  </a:cubicBezTo>
                  <a:cubicBezTo>
                    <a:pt x="658027" y="138427"/>
                    <a:pt x="722797" y="120647"/>
                    <a:pt x="790107" y="111757"/>
                  </a:cubicBezTo>
                  <a:cubicBezTo>
                    <a:pt x="851067" y="104137"/>
                    <a:pt x="909487" y="87627"/>
                    <a:pt x="971717" y="82547"/>
                  </a:cubicBezTo>
                  <a:cubicBezTo>
                    <a:pt x="1035217" y="77467"/>
                    <a:pt x="1098717" y="62227"/>
                    <a:pt x="1163487" y="57147"/>
                  </a:cubicBezTo>
                  <a:cubicBezTo>
                    <a:pt x="1338747" y="44447"/>
                    <a:pt x="1515277" y="35557"/>
                    <a:pt x="1690537" y="25397"/>
                  </a:cubicBezTo>
                  <a:cubicBezTo>
                    <a:pt x="1733717" y="22857"/>
                    <a:pt x="1776897" y="25397"/>
                    <a:pt x="1820077" y="26667"/>
                  </a:cubicBezTo>
                  <a:cubicBezTo>
                    <a:pt x="1841667" y="27937"/>
                    <a:pt x="1863257" y="33017"/>
                    <a:pt x="1886117" y="35557"/>
                  </a:cubicBezTo>
                  <a:cubicBezTo>
                    <a:pt x="1896277" y="36827"/>
                    <a:pt x="1906437" y="33017"/>
                    <a:pt x="1916597" y="33017"/>
                  </a:cubicBezTo>
                  <a:cubicBezTo>
                    <a:pt x="1947077" y="33017"/>
                    <a:pt x="1978827" y="33017"/>
                    <a:pt x="2009307" y="31747"/>
                  </a:cubicBezTo>
                  <a:cubicBezTo>
                    <a:pt x="2067727" y="29207"/>
                    <a:pt x="2127417" y="22857"/>
                    <a:pt x="2185837" y="22857"/>
                  </a:cubicBezTo>
                  <a:cubicBezTo>
                    <a:pt x="2242987" y="22857"/>
                    <a:pt x="2300137" y="26667"/>
                    <a:pt x="2357287" y="29207"/>
                  </a:cubicBezTo>
                  <a:lnTo>
                    <a:pt x="2403007" y="29207"/>
                  </a:lnTo>
                  <a:cubicBezTo>
                    <a:pt x="2472857" y="26667"/>
                    <a:pt x="2541437" y="26667"/>
                    <a:pt x="2611287" y="22857"/>
                  </a:cubicBezTo>
                  <a:cubicBezTo>
                    <a:pt x="2678597" y="19047"/>
                    <a:pt x="2744637" y="10157"/>
                    <a:pt x="2811947" y="6347"/>
                  </a:cubicBezTo>
                  <a:cubicBezTo>
                    <a:pt x="2843697" y="3807"/>
                    <a:pt x="2876717" y="3807"/>
                    <a:pt x="2908467" y="10157"/>
                  </a:cubicBezTo>
                  <a:cubicBezTo>
                    <a:pt x="2956727" y="19047"/>
                    <a:pt x="3002447" y="24127"/>
                    <a:pt x="3050707" y="10157"/>
                  </a:cubicBezTo>
                  <a:cubicBezTo>
                    <a:pt x="3068487" y="5077"/>
                    <a:pt x="3091347" y="13967"/>
                    <a:pt x="3111667" y="16507"/>
                  </a:cubicBezTo>
                  <a:cubicBezTo>
                    <a:pt x="3120557" y="17777"/>
                    <a:pt x="3130717" y="20317"/>
                    <a:pt x="3135797" y="16507"/>
                  </a:cubicBezTo>
                  <a:cubicBezTo>
                    <a:pt x="3170087" y="-8893"/>
                    <a:pt x="3201837" y="-2543"/>
                    <a:pt x="3234857" y="19047"/>
                  </a:cubicBezTo>
                  <a:cubicBezTo>
                    <a:pt x="3238667" y="21587"/>
                    <a:pt x="3248827" y="15237"/>
                    <a:pt x="3256447" y="15237"/>
                  </a:cubicBezTo>
                  <a:cubicBezTo>
                    <a:pt x="3286927" y="15237"/>
                    <a:pt x="3317407" y="15237"/>
                    <a:pt x="3349157" y="16507"/>
                  </a:cubicBezTo>
                  <a:cubicBezTo>
                    <a:pt x="3372017" y="17777"/>
                    <a:pt x="3393607" y="25397"/>
                    <a:pt x="3416467" y="27937"/>
                  </a:cubicBezTo>
                  <a:cubicBezTo>
                    <a:pt x="3465997" y="34287"/>
                    <a:pt x="3516797" y="44447"/>
                    <a:pt x="3567597" y="44447"/>
                  </a:cubicBezTo>
                  <a:cubicBezTo>
                    <a:pt x="3662847" y="45717"/>
                    <a:pt x="3758097" y="49527"/>
                    <a:pt x="3852077" y="69847"/>
                  </a:cubicBezTo>
                  <a:cubicBezTo>
                    <a:pt x="3939707" y="88897"/>
                    <a:pt x="4029877" y="88897"/>
                    <a:pt x="4118777" y="104137"/>
                  </a:cubicBezTo>
                  <a:cubicBezTo>
                    <a:pt x="4172117" y="113027"/>
                    <a:pt x="4226727" y="129537"/>
                    <a:pt x="4272447" y="156207"/>
                  </a:cubicBezTo>
                  <a:cubicBezTo>
                    <a:pt x="4321977" y="184147"/>
                    <a:pt x="4360077" y="229867"/>
                    <a:pt x="4404527" y="267967"/>
                  </a:cubicBezTo>
                  <a:cubicBezTo>
                    <a:pt x="4421037" y="281937"/>
                    <a:pt x="4445167" y="292097"/>
                    <a:pt x="4456597" y="309877"/>
                  </a:cubicBezTo>
                  <a:cubicBezTo>
                    <a:pt x="4489617" y="358137"/>
                    <a:pt x="4518827" y="408937"/>
                    <a:pt x="4548037" y="459737"/>
                  </a:cubicBezTo>
                  <a:cubicBezTo>
                    <a:pt x="4569627" y="496567"/>
                    <a:pt x="4591217" y="534667"/>
                    <a:pt x="4607727" y="572767"/>
                  </a:cubicBezTo>
                  <a:cubicBezTo>
                    <a:pt x="4625507" y="617217"/>
                    <a:pt x="4639477" y="662937"/>
                    <a:pt x="4653447" y="709927"/>
                  </a:cubicBezTo>
                  <a:cubicBezTo>
                    <a:pt x="4675037" y="783587"/>
                    <a:pt x="4700437" y="857247"/>
                    <a:pt x="4714407" y="933447"/>
                  </a:cubicBezTo>
                  <a:cubicBezTo>
                    <a:pt x="4734727" y="1040127"/>
                    <a:pt x="4744887" y="1149347"/>
                    <a:pt x="4760127" y="1257297"/>
                  </a:cubicBezTo>
                  <a:cubicBezTo>
                    <a:pt x="4765207" y="1292857"/>
                    <a:pt x="4771557" y="1328417"/>
                    <a:pt x="4774097" y="1363977"/>
                  </a:cubicBezTo>
                  <a:cubicBezTo>
                    <a:pt x="4781717" y="1465577"/>
                    <a:pt x="4786797" y="1565907"/>
                    <a:pt x="4793147" y="1667507"/>
                  </a:cubicBezTo>
                  <a:cubicBezTo>
                    <a:pt x="4802037" y="1793237"/>
                    <a:pt x="4814737" y="1917697"/>
                    <a:pt x="4821087" y="2043427"/>
                  </a:cubicBezTo>
                  <a:cubicBezTo>
                    <a:pt x="4827437" y="2164077"/>
                    <a:pt x="4832517" y="2285997"/>
                    <a:pt x="4829977" y="2407917"/>
                  </a:cubicBezTo>
                  <a:cubicBezTo>
                    <a:pt x="4826167" y="2611117"/>
                    <a:pt x="4816007" y="2813047"/>
                    <a:pt x="4805847" y="3016247"/>
                  </a:cubicBezTo>
                  <a:cubicBezTo>
                    <a:pt x="4799497" y="3141977"/>
                    <a:pt x="4790607" y="3266437"/>
                    <a:pt x="4777907" y="3390897"/>
                  </a:cubicBezTo>
                  <a:cubicBezTo>
                    <a:pt x="4765207" y="3515357"/>
                    <a:pt x="4746157" y="3638547"/>
                    <a:pt x="4732187" y="3763007"/>
                  </a:cubicBezTo>
                  <a:cubicBezTo>
                    <a:pt x="4722027" y="3849367"/>
                    <a:pt x="4719487" y="3935727"/>
                    <a:pt x="4708057" y="4020817"/>
                  </a:cubicBezTo>
                  <a:cubicBezTo>
                    <a:pt x="4697897" y="4098287"/>
                    <a:pt x="4659797" y="4166867"/>
                    <a:pt x="4608997" y="4224017"/>
                  </a:cubicBezTo>
                  <a:cubicBezTo>
                    <a:pt x="4567087" y="4272277"/>
                    <a:pt x="4534067" y="4326887"/>
                    <a:pt x="4490887" y="4373877"/>
                  </a:cubicBezTo>
                  <a:cubicBezTo>
                    <a:pt x="4452787" y="4415787"/>
                    <a:pt x="4410877" y="4457697"/>
                    <a:pt x="4344837" y="4458967"/>
                  </a:cubicBezTo>
                  <a:cubicBezTo>
                    <a:pt x="4329597" y="4458967"/>
                    <a:pt x="4315627" y="4474207"/>
                    <a:pt x="4300387" y="4481827"/>
                  </a:cubicBezTo>
                  <a:cubicBezTo>
                    <a:pt x="4235617" y="4509767"/>
                    <a:pt x="4168307" y="4533897"/>
                    <a:pt x="4104807" y="4564377"/>
                  </a:cubicBezTo>
                  <a:cubicBezTo>
                    <a:pt x="3987967" y="4620257"/>
                    <a:pt x="3862237" y="4629147"/>
                    <a:pt x="3736507" y="4634227"/>
                  </a:cubicBezTo>
                  <a:cubicBezTo>
                    <a:pt x="3688247" y="4636767"/>
                    <a:pt x="3638717" y="4632957"/>
                    <a:pt x="3590457" y="4636767"/>
                  </a:cubicBezTo>
                  <a:cubicBezTo>
                    <a:pt x="3566327" y="4638037"/>
                    <a:pt x="3543467" y="4649467"/>
                    <a:pt x="3520607" y="4654547"/>
                  </a:cubicBezTo>
                  <a:cubicBezTo>
                    <a:pt x="3510447" y="4657087"/>
                    <a:pt x="3500287" y="4655817"/>
                    <a:pt x="3488857" y="4657087"/>
                  </a:cubicBezTo>
                  <a:cubicBezTo>
                    <a:pt x="3473617" y="4658357"/>
                    <a:pt x="3458377" y="4662167"/>
                    <a:pt x="3443137" y="4660897"/>
                  </a:cubicBezTo>
                  <a:cubicBezTo>
                    <a:pt x="3427897" y="4658357"/>
                    <a:pt x="3417737" y="4653277"/>
                    <a:pt x="3415197" y="4653277"/>
                  </a:cubicBezTo>
                  <a:close/>
                </a:path>
              </a:pathLst>
            </a:custGeom>
            <a:blipFill>
              <a:blip r:embed="rId2"/>
              <a:stretch>
                <a:fillRect l="0" t="-18365" r="0" b="-18365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3865385" y="7068597"/>
            <a:ext cx="3393915" cy="2799980"/>
          </a:xfrm>
          <a:custGeom>
            <a:avLst/>
            <a:gdLst/>
            <a:ahLst/>
            <a:cxnLst/>
            <a:rect r="r" b="b" t="t" l="l"/>
            <a:pathLst>
              <a:path h="2799980" w="3393915">
                <a:moveTo>
                  <a:pt x="0" y="0"/>
                </a:moveTo>
                <a:lnTo>
                  <a:pt x="3393915" y="0"/>
                </a:lnTo>
                <a:lnTo>
                  <a:pt x="3393915" y="2799979"/>
                </a:lnTo>
                <a:lnTo>
                  <a:pt x="0" y="27999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967367" y="3482893"/>
            <a:ext cx="8934433" cy="3359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13568" indent="-306784" lvl="1">
              <a:lnSpc>
                <a:spcPts val="2984"/>
              </a:lnSpc>
              <a:buFont typeface="Arial"/>
              <a:buChar char="•"/>
            </a:pPr>
            <a:r>
              <a:rPr lang="en-US" sz="2841">
                <a:solidFill>
                  <a:srgbClr val="FFFFFF"/>
                </a:solidFill>
                <a:latin typeface="Norwester"/>
                <a:ea typeface="Norwester"/>
                <a:cs typeface="Norwester"/>
                <a:sym typeface="Norwester"/>
              </a:rPr>
              <a:t>CVD PATHWAY, GRAPHENE WAS GROWN ON COPPER AND TRANSFERRED USING A WET TRANSFER PROCESS.</a:t>
            </a:r>
          </a:p>
          <a:p>
            <a:pPr algn="l">
              <a:lnSpc>
                <a:spcPts val="2984"/>
              </a:lnSpc>
            </a:pPr>
          </a:p>
          <a:p>
            <a:pPr algn="l" marL="613568" indent="-306784" lvl="1">
              <a:lnSpc>
                <a:spcPts val="2984"/>
              </a:lnSpc>
              <a:buFont typeface="Arial"/>
              <a:buChar char="•"/>
            </a:pPr>
            <a:r>
              <a:rPr lang="en-US" sz="2841">
                <a:solidFill>
                  <a:srgbClr val="FFFFFF"/>
                </a:solidFill>
                <a:latin typeface="Norwester"/>
                <a:ea typeface="Norwester"/>
                <a:cs typeface="Norwester"/>
                <a:sym typeface="Norwester"/>
              </a:rPr>
              <a:t>A PMMA support layer was used, the copper was etched away, and the graphene film was transferred onto a new substrate.</a:t>
            </a:r>
          </a:p>
          <a:p>
            <a:pPr algn="l">
              <a:lnSpc>
                <a:spcPts val="2984"/>
              </a:lnSpc>
            </a:pPr>
          </a:p>
          <a:p>
            <a:pPr algn="l" marL="613568" indent="-306784" lvl="1">
              <a:lnSpc>
                <a:spcPts val="2984"/>
              </a:lnSpc>
              <a:buFont typeface="Arial"/>
              <a:buChar char="•"/>
            </a:pPr>
            <a:r>
              <a:rPr lang="en-US" sz="2841">
                <a:solidFill>
                  <a:srgbClr val="FFFFFF"/>
                </a:solidFill>
                <a:latin typeface="Norwester"/>
                <a:ea typeface="Norwester"/>
                <a:cs typeface="Norwester"/>
                <a:sym typeface="Norwester"/>
              </a:rPr>
              <a:t>The goal here was to preserve a continuous graphene film during transfer.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4480560" y="512065"/>
            <a:ext cx="9326880" cy="5246370"/>
            <a:chOff x="0" y="0"/>
            <a:chExt cx="5852160" cy="329184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159893"/>
              <a:ext cx="1393317" cy="2970022"/>
            </a:xfrm>
            <a:custGeom>
              <a:avLst/>
              <a:gdLst/>
              <a:ahLst/>
              <a:cxnLst/>
              <a:rect r="r" b="b" t="t" l="l"/>
              <a:pathLst>
                <a:path h="2970022" w="1393317">
                  <a:moveTo>
                    <a:pt x="0" y="0"/>
                  </a:moveTo>
                  <a:lnTo>
                    <a:pt x="1393317" y="0"/>
                  </a:lnTo>
                  <a:lnTo>
                    <a:pt x="1393317" y="2970022"/>
                  </a:lnTo>
                  <a:lnTo>
                    <a:pt x="0" y="29700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9477" t="0" r="-139477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1628394" y="159893"/>
              <a:ext cx="2615565" cy="2970022"/>
            </a:xfrm>
            <a:custGeom>
              <a:avLst/>
              <a:gdLst/>
              <a:ahLst/>
              <a:cxnLst/>
              <a:rect r="r" b="b" t="t" l="l"/>
              <a:pathLst>
                <a:path h="2970022" w="2615565">
                  <a:moveTo>
                    <a:pt x="2615565" y="2970022"/>
                  </a:moveTo>
                  <a:lnTo>
                    <a:pt x="0" y="2970022"/>
                  </a:lnTo>
                  <a:lnTo>
                    <a:pt x="0" y="0"/>
                  </a:lnTo>
                  <a:lnTo>
                    <a:pt x="2615565" y="0"/>
                  </a:lnTo>
                  <a:lnTo>
                    <a:pt x="2615565" y="2970022"/>
                  </a:lnTo>
                  <a:close/>
                </a:path>
              </a:pathLst>
            </a:custGeom>
            <a:blipFill>
              <a:blip r:embed="rId3"/>
              <a:stretch>
                <a:fillRect l="-51057" t="0" r="-51057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4449572" y="159893"/>
              <a:ext cx="1402588" cy="2970022"/>
            </a:xfrm>
            <a:custGeom>
              <a:avLst/>
              <a:gdLst/>
              <a:ahLst/>
              <a:cxnLst/>
              <a:rect r="r" b="b" t="t" l="l"/>
              <a:pathLst>
                <a:path h="2970022" w="1402588">
                  <a:moveTo>
                    <a:pt x="1402588" y="2970022"/>
                  </a:moveTo>
                  <a:lnTo>
                    <a:pt x="0" y="2970022"/>
                  </a:lnTo>
                  <a:lnTo>
                    <a:pt x="0" y="0"/>
                  </a:lnTo>
                  <a:lnTo>
                    <a:pt x="1402588" y="0"/>
                  </a:lnTo>
                  <a:lnTo>
                    <a:pt x="1402588" y="2970022"/>
                  </a:lnTo>
                  <a:close/>
                </a:path>
              </a:pathLst>
            </a:custGeom>
            <a:blipFill>
              <a:blip r:embed="rId4"/>
              <a:stretch>
                <a:fillRect l="-138453" t="0" r="-138453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5852160" cy="3291840"/>
            </a:xfrm>
            <a:custGeom>
              <a:avLst/>
              <a:gdLst/>
              <a:ahLst/>
              <a:cxnLst/>
              <a:rect r="r" b="b" t="t" l="l"/>
              <a:pathLst>
                <a:path h="3291840" w="5852160">
                  <a:moveTo>
                    <a:pt x="5852160" y="3291840"/>
                  </a:moveTo>
                  <a:lnTo>
                    <a:pt x="0" y="3291840"/>
                  </a:lnTo>
                  <a:lnTo>
                    <a:pt x="0" y="0"/>
                  </a:lnTo>
                  <a:lnTo>
                    <a:pt x="5852160" y="0"/>
                  </a:lnTo>
                  <a:lnTo>
                    <a:pt x="5852160" y="329184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1136786" y="6565266"/>
            <a:ext cx="16014427" cy="26930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0"/>
              </a:lnSpc>
            </a:pPr>
            <a:r>
              <a:rPr lang="en-US" sz="3100" b="true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In contrast, exfoliation produces isolated graphene flakes.</a:t>
            </a:r>
          </a:p>
          <a:p>
            <a:pPr algn="ctr">
              <a:lnSpc>
                <a:spcPts val="4340"/>
              </a:lnSpc>
            </a:pPr>
            <a:r>
              <a:rPr lang="en-US" sz="3100" b="true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These images show flakes we observed under optical microscopy.</a:t>
            </a:r>
          </a:p>
          <a:p>
            <a:pPr algn="ctr">
              <a:lnSpc>
                <a:spcPts val="4340"/>
              </a:lnSpc>
            </a:pPr>
            <a:r>
              <a:rPr lang="en-US" sz="3100" b="true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You can see significant variation in size, shape, and thickness contrast across the sample.</a:t>
            </a:r>
          </a:p>
          <a:p>
            <a:pPr algn="ctr">
              <a:lnSpc>
                <a:spcPts val="4340"/>
              </a:lnSpc>
            </a:pPr>
            <a:r>
              <a:rPr lang="en-US" sz="3100" b="true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This variability is expected and is why characterization becomes critical.</a:t>
            </a:r>
          </a:p>
          <a:p>
            <a:pPr algn="ctr">
              <a:lnSpc>
                <a:spcPts val="4340"/>
              </a:lnSpc>
            </a:pPr>
          </a:p>
        </p:txBody>
      </p:sp>
      <p:sp>
        <p:nvSpPr>
          <p:cNvPr name="AutoShape 8" id="8"/>
          <p:cNvSpPr/>
          <p:nvPr/>
        </p:nvSpPr>
        <p:spPr>
          <a:xfrm>
            <a:off x="5897880" y="5143500"/>
            <a:ext cx="6492240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003870" y="5729929"/>
            <a:ext cx="9326880" cy="4070727"/>
            <a:chOff x="0" y="0"/>
            <a:chExt cx="1939098" cy="84632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939098" cy="846328"/>
            </a:xfrm>
            <a:custGeom>
              <a:avLst/>
              <a:gdLst/>
              <a:ahLst/>
              <a:cxnLst/>
              <a:rect r="r" b="b" t="t" l="l"/>
              <a:pathLst>
                <a:path h="846328" w="1939098">
                  <a:moveTo>
                    <a:pt x="1843500" y="0"/>
                  </a:moveTo>
                  <a:lnTo>
                    <a:pt x="95598" y="0"/>
                  </a:lnTo>
                  <a:cubicBezTo>
                    <a:pt x="42801" y="0"/>
                    <a:pt x="0" y="42801"/>
                    <a:pt x="0" y="95598"/>
                  </a:cubicBezTo>
                  <a:lnTo>
                    <a:pt x="0" y="548408"/>
                  </a:lnTo>
                  <a:cubicBezTo>
                    <a:pt x="0" y="601205"/>
                    <a:pt x="42801" y="644006"/>
                    <a:pt x="95598" y="644006"/>
                  </a:cubicBezTo>
                  <a:lnTo>
                    <a:pt x="204343" y="644006"/>
                  </a:lnTo>
                  <a:cubicBezTo>
                    <a:pt x="231994" y="644005"/>
                    <a:pt x="258291" y="655978"/>
                    <a:pt x="276447" y="676833"/>
                  </a:cubicBezTo>
                  <a:lnTo>
                    <a:pt x="395420" y="813493"/>
                  </a:lnTo>
                  <a:cubicBezTo>
                    <a:pt x="413574" y="834352"/>
                    <a:pt x="439871" y="846327"/>
                    <a:pt x="467524" y="846328"/>
                  </a:cubicBezTo>
                  <a:lnTo>
                    <a:pt x="1471574" y="846328"/>
                  </a:lnTo>
                  <a:cubicBezTo>
                    <a:pt x="1499226" y="846328"/>
                    <a:pt x="1525523" y="834356"/>
                    <a:pt x="1543679" y="813500"/>
                  </a:cubicBezTo>
                  <a:lnTo>
                    <a:pt x="1662650" y="676840"/>
                  </a:lnTo>
                  <a:cubicBezTo>
                    <a:pt x="1680806" y="655984"/>
                    <a:pt x="1707103" y="644012"/>
                    <a:pt x="1734754" y="644012"/>
                  </a:cubicBezTo>
                  <a:lnTo>
                    <a:pt x="1843500" y="644012"/>
                  </a:lnTo>
                  <a:cubicBezTo>
                    <a:pt x="1896298" y="644012"/>
                    <a:pt x="1939098" y="601211"/>
                    <a:pt x="1939098" y="548414"/>
                  </a:cubicBezTo>
                  <a:lnTo>
                    <a:pt x="1939098" y="95598"/>
                  </a:lnTo>
                  <a:cubicBezTo>
                    <a:pt x="1939098" y="42801"/>
                    <a:pt x="1896298" y="0"/>
                    <a:pt x="184350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102931" r="0" b="-102931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3607732" y="1343208"/>
            <a:ext cx="10119158" cy="38002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79"/>
              </a:lnSpc>
            </a:pPr>
            <a:r>
              <a:rPr lang="en-US" sz="3218">
                <a:solidFill>
                  <a:srgbClr val="FFFFFF"/>
                </a:solidFill>
                <a:latin typeface="Norwester"/>
                <a:ea typeface="Norwester"/>
                <a:cs typeface="Norwester"/>
                <a:sym typeface="Norwester"/>
              </a:rPr>
              <a:t>WE USED TWO COMPLEMENTARY CHARACTERIZATION METHODS.</a:t>
            </a:r>
          </a:p>
          <a:p>
            <a:pPr algn="l">
              <a:lnSpc>
                <a:spcPts val="3379"/>
              </a:lnSpc>
            </a:pPr>
          </a:p>
          <a:p>
            <a:pPr algn="l" marL="694928" indent="-347464" lvl="1">
              <a:lnSpc>
                <a:spcPts val="3379"/>
              </a:lnSpc>
              <a:buFont typeface="Arial"/>
              <a:buChar char="•"/>
            </a:pPr>
            <a:r>
              <a:rPr lang="en-US" sz="3218">
                <a:solidFill>
                  <a:srgbClr val="FFFFFF"/>
                </a:solidFill>
                <a:latin typeface="Norwester"/>
                <a:ea typeface="Norwester"/>
                <a:cs typeface="Norwester"/>
                <a:sym typeface="Norwester"/>
              </a:rPr>
              <a:t>RAMAN</a:t>
            </a:r>
            <a:r>
              <a:rPr lang="en-US" sz="3218">
                <a:solidFill>
                  <a:srgbClr val="FFFFFF"/>
                </a:solidFill>
                <a:latin typeface="Norwester"/>
                <a:ea typeface="Norwester"/>
                <a:cs typeface="Norwester"/>
                <a:sym typeface="Norwester"/>
              </a:rPr>
              <a:t> spectroscopy was used for the transferred CVD graphene to identify graphene signatures and assess structural quality.</a:t>
            </a:r>
          </a:p>
          <a:p>
            <a:pPr algn="l">
              <a:lnSpc>
                <a:spcPts val="3379"/>
              </a:lnSpc>
            </a:pPr>
          </a:p>
          <a:p>
            <a:pPr algn="l" marL="694928" indent="-347464" lvl="1">
              <a:lnSpc>
                <a:spcPts val="3379"/>
              </a:lnSpc>
              <a:buFont typeface="Arial"/>
              <a:buChar char="•"/>
            </a:pPr>
            <a:r>
              <a:rPr lang="en-US" sz="3218">
                <a:solidFill>
                  <a:srgbClr val="FFFFFF"/>
                </a:solidFill>
                <a:latin typeface="Norwester"/>
                <a:ea typeface="Norwester"/>
                <a:cs typeface="Norwester"/>
                <a:sym typeface="Norwester"/>
              </a:rPr>
              <a:t>AFM WAS US</a:t>
            </a:r>
            <a:r>
              <a:rPr lang="en-US" sz="3218">
                <a:solidFill>
                  <a:srgbClr val="FFFFFF"/>
                </a:solidFill>
                <a:latin typeface="Norwester"/>
                <a:ea typeface="Norwester"/>
                <a:cs typeface="Norwester"/>
                <a:sym typeface="Norwester"/>
              </a:rPr>
              <a:t>ed for exfoliated flakes to directly measure surface topography and step height.</a:t>
            </a:r>
          </a:p>
          <a:p>
            <a:pPr algn="l">
              <a:lnSpc>
                <a:spcPts val="3379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617070" y="4631659"/>
            <a:ext cx="11053860" cy="1223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16"/>
              </a:lnSpc>
            </a:pPr>
            <a:r>
              <a:rPr lang="en-US" sz="9392">
                <a:solidFill>
                  <a:srgbClr val="FFFFFF"/>
                </a:solidFill>
                <a:latin typeface="Norwester"/>
                <a:ea typeface="Norwester"/>
                <a:cs typeface="Norwester"/>
                <a:sym typeface="Norwester"/>
              </a:rPr>
              <a:t>CHARACTERIZATION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028700"/>
            <a:ext cx="10490479" cy="8229600"/>
          </a:xfrm>
          <a:custGeom>
            <a:avLst/>
            <a:gdLst/>
            <a:ahLst/>
            <a:cxnLst/>
            <a:rect r="r" b="b" t="t" l="l"/>
            <a:pathLst>
              <a:path h="8229600" w="10490479">
                <a:moveTo>
                  <a:pt x="0" y="0"/>
                </a:moveTo>
                <a:lnTo>
                  <a:pt x="10490479" y="0"/>
                </a:lnTo>
                <a:lnTo>
                  <a:pt x="1049047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1519179" y="2729230"/>
            <a:ext cx="6430711" cy="4771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Here we show Raman spectroscopy data from the transferred graphene sample.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 After removing measurement artifacts, we observe key graphene features.</a:t>
            </a:r>
          </a:p>
          <a:p>
            <a:pPr algn="l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028700"/>
            <a:ext cx="10490479" cy="8229600"/>
          </a:xfrm>
          <a:custGeom>
            <a:avLst/>
            <a:gdLst/>
            <a:ahLst/>
            <a:cxnLst/>
            <a:rect r="r" b="b" t="t" l="l"/>
            <a:pathLst>
              <a:path h="8229600" w="10490479">
                <a:moveTo>
                  <a:pt x="0" y="0"/>
                </a:moveTo>
                <a:lnTo>
                  <a:pt x="10490479" y="0"/>
                </a:lnTo>
                <a:lnTo>
                  <a:pt x="1049047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1519179" y="2729230"/>
            <a:ext cx="6430711" cy="537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In particular, we see a G peak around ~1580 cm⁻¹ and a strong 2D peak near ~2700 cm⁻¹.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The presence of these peaks confirms that the transferred film retains graphene-like structure after processing.</a:t>
            </a:r>
          </a:p>
          <a:p>
            <a:pPr algn="l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87983" y="1028700"/>
            <a:ext cx="4212297" cy="4114800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103" y="1273"/>
              <a:ext cx="4830645" cy="4716345"/>
            </a:xfrm>
            <a:custGeom>
              <a:avLst/>
              <a:gdLst/>
              <a:ahLst/>
              <a:cxnLst/>
              <a:rect r="r" b="b" t="t" l="l"/>
              <a:pathLst>
                <a:path h="4716345" w="4830645">
                  <a:moveTo>
                    <a:pt x="3415197" y="4653277"/>
                  </a:moveTo>
                  <a:cubicBezTo>
                    <a:pt x="3387257" y="4660897"/>
                    <a:pt x="3365667" y="4671057"/>
                    <a:pt x="3344077" y="4673597"/>
                  </a:cubicBezTo>
                  <a:cubicBezTo>
                    <a:pt x="3222157" y="4683757"/>
                    <a:pt x="3101507" y="4693917"/>
                    <a:pt x="2979587" y="4702807"/>
                  </a:cubicBezTo>
                  <a:cubicBezTo>
                    <a:pt x="2917357" y="4706617"/>
                    <a:pt x="2855127" y="4710427"/>
                    <a:pt x="2792897" y="4711697"/>
                  </a:cubicBezTo>
                  <a:cubicBezTo>
                    <a:pt x="2725587" y="4714237"/>
                    <a:pt x="2658277" y="4718047"/>
                    <a:pt x="2592237" y="4715507"/>
                  </a:cubicBezTo>
                  <a:cubicBezTo>
                    <a:pt x="2528737" y="4714237"/>
                    <a:pt x="2465237" y="4710427"/>
                    <a:pt x="2404277" y="4698997"/>
                  </a:cubicBezTo>
                  <a:cubicBezTo>
                    <a:pt x="2325537" y="4685027"/>
                    <a:pt x="2245527" y="4685027"/>
                    <a:pt x="2168057" y="4672327"/>
                  </a:cubicBezTo>
                  <a:cubicBezTo>
                    <a:pt x="1966127" y="4639307"/>
                    <a:pt x="1760387" y="4648197"/>
                    <a:pt x="1557187" y="4634227"/>
                  </a:cubicBezTo>
                  <a:cubicBezTo>
                    <a:pt x="1442887" y="4626607"/>
                    <a:pt x="1328587" y="4608827"/>
                    <a:pt x="1214287" y="4593587"/>
                  </a:cubicBezTo>
                  <a:cubicBezTo>
                    <a:pt x="1084747" y="4577077"/>
                    <a:pt x="955207" y="4558027"/>
                    <a:pt x="824397" y="4540247"/>
                  </a:cubicBezTo>
                  <a:cubicBezTo>
                    <a:pt x="729147" y="4527547"/>
                    <a:pt x="632627" y="4514847"/>
                    <a:pt x="537377" y="4502147"/>
                  </a:cubicBezTo>
                  <a:cubicBezTo>
                    <a:pt x="534837" y="4502147"/>
                    <a:pt x="532297" y="4500877"/>
                    <a:pt x="529757" y="4500877"/>
                  </a:cubicBezTo>
                  <a:cubicBezTo>
                    <a:pt x="449747" y="4466587"/>
                    <a:pt x="364657" y="4439917"/>
                    <a:pt x="290997" y="4395467"/>
                  </a:cubicBezTo>
                  <a:cubicBezTo>
                    <a:pt x="166537" y="4319267"/>
                    <a:pt x="113197" y="4197347"/>
                    <a:pt x="108117" y="4053837"/>
                  </a:cubicBezTo>
                  <a:cubicBezTo>
                    <a:pt x="106847" y="4004307"/>
                    <a:pt x="100497" y="3956047"/>
                    <a:pt x="100497" y="3906517"/>
                  </a:cubicBezTo>
                  <a:cubicBezTo>
                    <a:pt x="101767" y="3837937"/>
                    <a:pt x="106847" y="3770627"/>
                    <a:pt x="110657" y="3703317"/>
                  </a:cubicBezTo>
                  <a:cubicBezTo>
                    <a:pt x="120817" y="3502657"/>
                    <a:pt x="125897" y="3301997"/>
                    <a:pt x="110657" y="3101337"/>
                  </a:cubicBezTo>
                  <a:cubicBezTo>
                    <a:pt x="96687" y="2920997"/>
                    <a:pt x="83987" y="2741927"/>
                    <a:pt x="70017" y="2561587"/>
                  </a:cubicBezTo>
                  <a:cubicBezTo>
                    <a:pt x="61127" y="2446017"/>
                    <a:pt x="49697" y="2331717"/>
                    <a:pt x="42077" y="2216147"/>
                  </a:cubicBezTo>
                  <a:cubicBezTo>
                    <a:pt x="36997" y="2139947"/>
                    <a:pt x="38267" y="2062477"/>
                    <a:pt x="33187" y="1986277"/>
                  </a:cubicBezTo>
                  <a:cubicBezTo>
                    <a:pt x="30647" y="1943097"/>
                    <a:pt x="16677" y="1901187"/>
                    <a:pt x="15407" y="1858007"/>
                  </a:cubicBezTo>
                  <a:cubicBezTo>
                    <a:pt x="10327" y="1753867"/>
                    <a:pt x="9057" y="1648457"/>
                    <a:pt x="6517" y="1543047"/>
                  </a:cubicBezTo>
                  <a:cubicBezTo>
                    <a:pt x="5247" y="1502407"/>
                    <a:pt x="-1103" y="1461767"/>
                    <a:pt x="167" y="1421127"/>
                  </a:cubicBezTo>
                  <a:cubicBezTo>
                    <a:pt x="1437" y="1357627"/>
                    <a:pt x="9057" y="1294127"/>
                    <a:pt x="10327" y="1230627"/>
                  </a:cubicBezTo>
                  <a:cubicBezTo>
                    <a:pt x="11597" y="1156967"/>
                    <a:pt x="3977" y="1083307"/>
                    <a:pt x="6517" y="1010917"/>
                  </a:cubicBezTo>
                  <a:cubicBezTo>
                    <a:pt x="6517" y="941067"/>
                    <a:pt x="15407" y="872487"/>
                    <a:pt x="24297" y="802637"/>
                  </a:cubicBezTo>
                  <a:cubicBezTo>
                    <a:pt x="26837" y="778507"/>
                    <a:pt x="44617" y="756917"/>
                    <a:pt x="49697" y="732787"/>
                  </a:cubicBezTo>
                  <a:cubicBezTo>
                    <a:pt x="71287" y="613407"/>
                    <a:pt x="94147" y="494027"/>
                    <a:pt x="150027" y="383537"/>
                  </a:cubicBezTo>
                  <a:cubicBezTo>
                    <a:pt x="162727" y="359407"/>
                    <a:pt x="183047" y="337817"/>
                    <a:pt x="202097" y="318767"/>
                  </a:cubicBezTo>
                  <a:cubicBezTo>
                    <a:pt x="208447" y="312417"/>
                    <a:pt x="223687" y="316227"/>
                    <a:pt x="227497" y="316227"/>
                  </a:cubicBezTo>
                  <a:cubicBezTo>
                    <a:pt x="236387" y="299717"/>
                    <a:pt x="241467" y="283207"/>
                    <a:pt x="251627" y="275587"/>
                  </a:cubicBezTo>
                  <a:cubicBezTo>
                    <a:pt x="306237" y="233677"/>
                    <a:pt x="363387" y="203197"/>
                    <a:pt x="434507" y="195577"/>
                  </a:cubicBezTo>
                  <a:cubicBezTo>
                    <a:pt x="487847" y="189227"/>
                    <a:pt x="539917" y="166367"/>
                    <a:pt x="593257" y="153667"/>
                  </a:cubicBezTo>
                  <a:cubicBezTo>
                    <a:pt x="658027" y="138427"/>
                    <a:pt x="722797" y="120647"/>
                    <a:pt x="790107" y="111757"/>
                  </a:cubicBezTo>
                  <a:cubicBezTo>
                    <a:pt x="851067" y="104137"/>
                    <a:pt x="909487" y="87627"/>
                    <a:pt x="971717" y="82547"/>
                  </a:cubicBezTo>
                  <a:cubicBezTo>
                    <a:pt x="1035217" y="77467"/>
                    <a:pt x="1098717" y="62227"/>
                    <a:pt x="1163487" y="57147"/>
                  </a:cubicBezTo>
                  <a:cubicBezTo>
                    <a:pt x="1338747" y="44447"/>
                    <a:pt x="1515277" y="35557"/>
                    <a:pt x="1690537" y="25397"/>
                  </a:cubicBezTo>
                  <a:cubicBezTo>
                    <a:pt x="1733717" y="22857"/>
                    <a:pt x="1776897" y="25397"/>
                    <a:pt x="1820077" y="26667"/>
                  </a:cubicBezTo>
                  <a:cubicBezTo>
                    <a:pt x="1841667" y="27937"/>
                    <a:pt x="1863257" y="33017"/>
                    <a:pt x="1886117" y="35557"/>
                  </a:cubicBezTo>
                  <a:cubicBezTo>
                    <a:pt x="1896277" y="36827"/>
                    <a:pt x="1906437" y="33017"/>
                    <a:pt x="1916597" y="33017"/>
                  </a:cubicBezTo>
                  <a:cubicBezTo>
                    <a:pt x="1947077" y="33017"/>
                    <a:pt x="1978827" y="33017"/>
                    <a:pt x="2009307" y="31747"/>
                  </a:cubicBezTo>
                  <a:cubicBezTo>
                    <a:pt x="2067727" y="29207"/>
                    <a:pt x="2127417" y="22857"/>
                    <a:pt x="2185837" y="22857"/>
                  </a:cubicBezTo>
                  <a:cubicBezTo>
                    <a:pt x="2242987" y="22857"/>
                    <a:pt x="2300137" y="26667"/>
                    <a:pt x="2357287" y="29207"/>
                  </a:cubicBezTo>
                  <a:lnTo>
                    <a:pt x="2403007" y="29207"/>
                  </a:lnTo>
                  <a:cubicBezTo>
                    <a:pt x="2472857" y="26667"/>
                    <a:pt x="2541437" y="26667"/>
                    <a:pt x="2611287" y="22857"/>
                  </a:cubicBezTo>
                  <a:cubicBezTo>
                    <a:pt x="2678597" y="19047"/>
                    <a:pt x="2744637" y="10157"/>
                    <a:pt x="2811947" y="6347"/>
                  </a:cubicBezTo>
                  <a:cubicBezTo>
                    <a:pt x="2843697" y="3807"/>
                    <a:pt x="2876717" y="3807"/>
                    <a:pt x="2908467" y="10157"/>
                  </a:cubicBezTo>
                  <a:cubicBezTo>
                    <a:pt x="2956727" y="19047"/>
                    <a:pt x="3002447" y="24127"/>
                    <a:pt x="3050707" y="10157"/>
                  </a:cubicBezTo>
                  <a:cubicBezTo>
                    <a:pt x="3068487" y="5077"/>
                    <a:pt x="3091347" y="13967"/>
                    <a:pt x="3111667" y="16507"/>
                  </a:cubicBezTo>
                  <a:cubicBezTo>
                    <a:pt x="3120557" y="17777"/>
                    <a:pt x="3130717" y="20317"/>
                    <a:pt x="3135797" y="16507"/>
                  </a:cubicBezTo>
                  <a:cubicBezTo>
                    <a:pt x="3170087" y="-8893"/>
                    <a:pt x="3201837" y="-2543"/>
                    <a:pt x="3234857" y="19047"/>
                  </a:cubicBezTo>
                  <a:cubicBezTo>
                    <a:pt x="3238667" y="21587"/>
                    <a:pt x="3248827" y="15237"/>
                    <a:pt x="3256447" y="15237"/>
                  </a:cubicBezTo>
                  <a:cubicBezTo>
                    <a:pt x="3286927" y="15237"/>
                    <a:pt x="3317407" y="15237"/>
                    <a:pt x="3349157" y="16507"/>
                  </a:cubicBezTo>
                  <a:cubicBezTo>
                    <a:pt x="3372017" y="17777"/>
                    <a:pt x="3393607" y="25397"/>
                    <a:pt x="3416467" y="27937"/>
                  </a:cubicBezTo>
                  <a:cubicBezTo>
                    <a:pt x="3465997" y="34287"/>
                    <a:pt x="3516797" y="44447"/>
                    <a:pt x="3567597" y="44447"/>
                  </a:cubicBezTo>
                  <a:cubicBezTo>
                    <a:pt x="3662847" y="45717"/>
                    <a:pt x="3758097" y="49527"/>
                    <a:pt x="3852077" y="69847"/>
                  </a:cubicBezTo>
                  <a:cubicBezTo>
                    <a:pt x="3939707" y="88897"/>
                    <a:pt x="4029877" y="88897"/>
                    <a:pt x="4118777" y="104137"/>
                  </a:cubicBezTo>
                  <a:cubicBezTo>
                    <a:pt x="4172117" y="113027"/>
                    <a:pt x="4226727" y="129537"/>
                    <a:pt x="4272447" y="156207"/>
                  </a:cubicBezTo>
                  <a:cubicBezTo>
                    <a:pt x="4321977" y="184147"/>
                    <a:pt x="4360077" y="229867"/>
                    <a:pt x="4404527" y="267967"/>
                  </a:cubicBezTo>
                  <a:cubicBezTo>
                    <a:pt x="4421037" y="281937"/>
                    <a:pt x="4445167" y="292097"/>
                    <a:pt x="4456597" y="309877"/>
                  </a:cubicBezTo>
                  <a:cubicBezTo>
                    <a:pt x="4489617" y="358137"/>
                    <a:pt x="4518827" y="408937"/>
                    <a:pt x="4548037" y="459737"/>
                  </a:cubicBezTo>
                  <a:cubicBezTo>
                    <a:pt x="4569627" y="496567"/>
                    <a:pt x="4591217" y="534667"/>
                    <a:pt x="4607727" y="572767"/>
                  </a:cubicBezTo>
                  <a:cubicBezTo>
                    <a:pt x="4625507" y="617217"/>
                    <a:pt x="4639477" y="662937"/>
                    <a:pt x="4653447" y="709927"/>
                  </a:cubicBezTo>
                  <a:cubicBezTo>
                    <a:pt x="4675037" y="783587"/>
                    <a:pt x="4700437" y="857247"/>
                    <a:pt x="4714407" y="933447"/>
                  </a:cubicBezTo>
                  <a:cubicBezTo>
                    <a:pt x="4734727" y="1040127"/>
                    <a:pt x="4744887" y="1149347"/>
                    <a:pt x="4760127" y="1257297"/>
                  </a:cubicBezTo>
                  <a:cubicBezTo>
                    <a:pt x="4765207" y="1292857"/>
                    <a:pt x="4771557" y="1328417"/>
                    <a:pt x="4774097" y="1363977"/>
                  </a:cubicBezTo>
                  <a:cubicBezTo>
                    <a:pt x="4781717" y="1465577"/>
                    <a:pt x="4786797" y="1565907"/>
                    <a:pt x="4793147" y="1667507"/>
                  </a:cubicBezTo>
                  <a:cubicBezTo>
                    <a:pt x="4802037" y="1793237"/>
                    <a:pt x="4814737" y="1917697"/>
                    <a:pt x="4821087" y="2043427"/>
                  </a:cubicBezTo>
                  <a:cubicBezTo>
                    <a:pt x="4827437" y="2164077"/>
                    <a:pt x="4832517" y="2285997"/>
                    <a:pt x="4829977" y="2407917"/>
                  </a:cubicBezTo>
                  <a:cubicBezTo>
                    <a:pt x="4826167" y="2611117"/>
                    <a:pt x="4816007" y="2813047"/>
                    <a:pt x="4805847" y="3016247"/>
                  </a:cubicBezTo>
                  <a:cubicBezTo>
                    <a:pt x="4799497" y="3141977"/>
                    <a:pt x="4790607" y="3266437"/>
                    <a:pt x="4777907" y="3390897"/>
                  </a:cubicBezTo>
                  <a:cubicBezTo>
                    <a:pt x="4765207" y="3515357"/>
                    <a:pt x="4746157" y="3638547"/>
                    <a:pt x="4732187" y="3763007"/>
                  </a:cubicBezTo>
                  <a:cubicBezTo>
                    <a:pt x="4722027" y="3849367"/>
                    <a:pt x="4719487" y="3935727"/>
                    <a:pt x="4708057" y="4020817"/>
                  </a:cubicBezTo>
                  <a:cubicBezTo>
                    <a:pt x="4697897" y="4098287"/>
                    <a:pt x="4659797" y="4166867"/>
                    <a:pt x="4608997" y="4224017"/>
                  </a:cubicBezTo>
                  <a:cubicBezTo>
                    <a:pt x="4567087" y="4272277"/>
                    <a:pt x="4534067" y="4326887"/>
                    <a:pt x="4490887" y="4373877"/>
                  </a:cubicBezTo>
                  <a:cubicBezTo>
                    <a:pt x="4452787" y="4415787"/>
                    <a:pt x="4410877" y="4457697"/>
                    <a:pt x="4344837" y="4458967"/>
                  </a:cubicBezTo>
                  <a:cubicBezTo>
                    <a:pt x="4329597" y="4458967"/>
                    <a:pt x="4315627" y="4474207"/>
                    <a:pt x="4300387" y="4481827"/>
                  </a:cubicBezTo>
                  <a:cubicBezTo>
                    <a:pt x="4235617" y="4509767"/>
                    <a:pt x="4168307" y="4533897"/>
                    <a:pt x="4104807" y="4564377"/>
                  </a:cubicBezTo>
                  <a:cubicBezTo>
                    <a:pt x="3987967" y="4620257"/>
                    <a:pt x="3862237" y="4629147"/>
                    <a:pt x="3736507" y="4634227"/>
                  </a:cubicBezTo>
                  <a:cubicBezTo>
                    <a:pt x="3688247" y="4636767"/>
                    <a:pt x="3638717" y="4632957"/>
                    <a:pt x="3590457" y="4636767"/>
                  </a:cubicBezTo>
                  <a:cubicBezTo>
                    <a:pt x="3566327" y="4638037"/>
                    <a:pt x="3543467" y="4649467"/>
                    <a:pt x="3520607" y="4654547"/>
                  </a:cubicBezTo>
                  <a:cubicBezTo>
                    <a:pt x="3510447" y="4657087"/>
                    <a:pt x="3500287" y="4655817"/>
                    <a:pt x="3488857" y="4657087"/>
                  </a:cubicBezTo>
                  <a:cubicBezTo>
                    <a:pt x="3473617" y="4658357"/>
                    <a:pt x="3458377" y="4662167"/>
                    <a:pt x="3443137" y="4660897"/>
                  </a:cubicBezTo>
                  <a:cubicBezTo>
                    <a:pt x="3427897" y="4658357"/>
                    <a:pt x="3417737" y="4653277"/>
                    <a:pt x="3415197" y="4653277"/>
                  </a:cubicBezTo>
                  <a:close/>
                </a:path>
              </a:pathLst>
            </a:custGeom>
            <a:blipFill>
              <a:blip r:embed="rId2"/>
              <a:stretch>
                <a:fillRect l="-36890" t="0" r="-368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296504" y="1028700"/>
            <a:ext cx="4212297" cy="4114800"/>
            <a:chOff x="0" y="0"/>
            <a:chExt cx="4828540" cy="471678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1103" y="1273"/>
              <a:ext cx="4830645" cy="4716345"/>
            </a:xfrm>
            <a:custGeom>
              <a:avLst/>
              <a:gdLst/>
              <a:ahLst/>
              <a:cxnLst/>
              <a:rect r="r" b="b" t="t" l="l"/>
              <a:pathLst>
                <a:path h="4716345" w="4830645">
                  <a:moveTo>
                    <a:pt x="3415197" y="4653277"/>
                  </a:moveTo>
                  <a:cubicBezTo>
                    <a:pt x="3387257" y="4660897"/>
                    <a:pt x="3365667" y="4671057"/>
                    <a:pt x="3344077" y="4673597"/>
                  </a:cubicBezTo>
                  <a:cubicBezTo>
                    <a:pt x="3222157" y="4683757"/>
                    <a:pt x="3101507" y="4693917"/>
                    <a:pt x="2979587" y="4702807"/>
                  </a:cubicBezTo>
                  <a:cubicBezTo>
                    <a:pt x="2917357" y="4706617"/>
                    <a:pt x="2855127" y="4710427"/>
                    <a:pt x="2792897" y="4711697"/>
                  </a:cubicBezTo>
                  <a:cubicBezTo>
                    <a:pt x="2725587" y="4714237"/>
                    <a:pt x="2658277" y="4718047"/>
                    <a:pt x="2592237" y="4715507"/>
                  </a:cubicBezTo>
                  <a:cubicBezTo>
                    <a:pt x="2528737" y="4714237"/>
                    <a:pt x="2465237" y="4710427"/>
                    <a:pt x="2404277" y="4698997"/>
                  </a:cubicBezTo>
                  <a:cubicBezTo>
                    <a:pt x="2325537" y="4685027"/>
                    <a:pt x="2245527" y="4685027"/>
                    <a:pt x="2168057" y="4672327"/>
                  </a:cubicBezTo>
                  <a:cubicBezTo>
                    <a:pt x="1966127" y="4639307"/>
                    <a:pt x="1760387" y="4648197"/>
                    <a:pt x="1557187" y="4634227"/>
                  </a:cubicBezTo>
                  <a:cubicBezTo>
                    <a:pt x="1442887" y="4626607"/>
                    <a:pt x="1328587" y="4608827"/>
                    <a:pt x="1214287" y="4593587"/>
                  </a:cubicBezTo>
                  <a:cubicBezTo>
                    <a:pt x="1084747" y="4577077"/>
                    <a:pt x="955207" y="4558027"/>
                    <a:pt x="824397" y="4540247"/>
                  </a:cubicBezTo>
                  <a:cubicBezTo>
                    <a:pt x="729147" y="4527547"/>
                    <a:pt x="632627" y="4514847"/>
                    <a:pt x="537377" y="4502147"/>
                  </a:cubicBezTo>
                  <a:cubicBezTo>
                    <a:pt x="534837" y="4502147"/>
                    <a:pt x="532297" y="4500877"/>
                    <a:pt x="529757" y="4500877"/>
                  </a:cubicBezTo>
                  <a:cubicBezTo>
                    <a:pt x="449747" y="4466587"/>
                    <a:pt x="364657" y="4439917"/>
                    <a:pt x="290997" y="4395467"/>
                  </a:cubicBezTo>
                  <a:cubicBezTo>
                    <a:pt x="166537" y="4319267"/>
                    <a:pt x="113197" y="4197347"/>
                    <a:pt x="108117" y="4053837"/>
                  </a:cubicBezTo>
                  <a:cubicBezTo>
                    <a:pt x="106847" y="4004307"/>
                    <a:pt x="100497" y="3956047"/>
                    <a:pt x="100497" y="3906517"/>
                  </a:cubicBezTo>
                  <a:cubicBezTo>
                    <a:pt x="101767" y="3837937"/>
                    <a:pt x="106847" y="3770627"/>
                    <a:pt x="110657" y="3703317"/>
                  </a:cubicBezTo>
                  <a:cubicBezTo>
                    <a:pt x="120817" y="3502657"/>
                    <a:pt x="125897" y="3301997"/>
                    <a:pt x="110657" y="3101337"/>
                  </a:cubicBezTo>
                  <a:cubicBezTo>
                    <a:pt x="96687" y="2920997"/>
                    <a:pt x="83987" y="2741927"/>
                    <a:pt x="70017" y="2561587"/>
                  </a:cubicBezTo>
                  <a:cubicBezTo>
                    <a:pt x="61127" y="2446017"/>
                    <a:pt x="49697" y="2331717"/>
                    <a:pt x="42077" y="2216147"/>
                  </a:cubicBezTo>
                  <a:cubicBezTo>
                    <a:pt x="36997" y="2139947"/>
                    <a:pt x="38267" y="2062477"/>
                    <a:pt x="33187" y="1986277"/>
                  </a:cubicBezTo>
                  <a:cubicBezTo>
                    <a:pt x="30647" y="1943097"/>
                    <a:pt x="16677" y="1901187"/>
                    <a:pt x="15407" y="1858007"/>
                  </a:cubicBezTo>
                  <a:cubicBezTo>
                    <a:pt x="10327" y="1753867"/>
                    <a:pt x="9057" y="1648457"/>
                    <a:pt x="6517" y="1543047"/>
                  </a:cubicBezTo>
                  <a:cubicBezTo>
                    <a:pt x="5247" y="1502407"/>
                    <a:pt x="-1103" y="1461767"/>
                    <a:pt x="167" y="1421127"/>
                  </a:cubicBezTo>
                  <a:cubicBezTo>
                    <a:pt x="1437" y="1357627"/>
                    <a:pt x="9057" y="1294127"/>
                    <a:pt x="10327" y="1230627"/>
                  </a:cubicBezTo>
                  <a:cubicBezTo>
                    <a:pt x="11597" y="1156967"/>
                    <a:pt x="3977" y="1083307"/>
                    <a:pt x="6517" y="1010917"/>
                  </a:cubicBezTo>
                  <a:cubicBezTo>
                    <a:pt x="6517" y="941067"/>
                    <a:pt x="15407" y="872487"/>
                    <a:pt x="24297" y="802637"/>
                  </a:cubicBezTo>
                  <a:cubicBezTo>
                    <a:pt x="26837" y="778507"/>
                    <a:pt x="44617" y="756917"/>
                    <a:pt x="49697" y="732787"/>
                  </a:cubicBezTo>
                  <a:cubicBezTo>
                    <a:pt x="71287" y="613407"/>
                    <a:pt x="94147" y="494027"/>
                    <a:pt x="150027" y="383537"/>
                  </a:cubicBezTo>
                  <a:cubicBezTo>
                    <a:pt x="162727" y="359407"/>
                    <a:pt x="183047" y="337817"/>
                    <a:pt x="202097" y="318767"/>
                  </a:cubicBezTo>
                  <a:cubicBezTo>
                    <a:pt x="208447" y="312417"/>
                    <a:pt x="223687" y="316227"/>
                    <a:pt x="227497" y="316227"/>
                  </a:cubicBezTo>
                  <a:cubicBezTo>
                    <a:pt x="236387" y="299717"/>
                    <a:pt x="241467" y="283207"/>
                    <a:pt x="251627" y="275587"/>
                  </a:cubicBezTo>
                  <a:cubicBezTo>
                    <a:pt x="306237" y="233677"/>
                    <a:pt x="363387" y="203197"/>
                    <a:pt x="434507" y="195577"/>
                  </a:cubicBezTo>
                  <a:cubicBezTo>
                    <a:pt x="487847" y="189227"/>
                    <a:pt x="539917" y="166367"/>
                    <a:pt x="593257" y="153667"/>
                  </a:cubicBezTo>
                  <a:cubicBezTo>
                    <a:pt x="658027" y="138427"/>
                    <a:pt x="722797" y="120647"/>
                    <a:pt x="790107" y="111757"/>
                  </a:cubicBezTo>
                  <a:cubicBezTo>
                    <a:pt x="851067" y="104137"/>
                    <a:pt x="909487" y="87627"/>
                    <a:pt x="971717" y="82547"/>
                  </a:cubicBezTo>
                  <a:cubicBezTo>
                    <a:pt x="1035217" y="77467"/>
                    <a:pt x="1098717" y="62227"/>
                    <a:pt x="1163487" y="57147"/>
                  </a:cubicBezTo>
                  <a:cubicBezTo>
                    <a:pt x="1338747" y="44447"/>
                    <a:pt x="1515277" y="35557"/>
                    <a:pt x="1690537" y="25397"/>
                  </a:cubicBezTo>
                  <a:cubicBezTo>
                    <a:pt x="1733717" y="22857"/>
                    <a:pt x="1776897" y="25397"/>
                    <a:pt x="1820077" y="26667"/>
                  </a:cubicBezTo>
                  <a:cubicBezTo>
                    <a:pt x="1841667" y="27937"/>
                    <a:pt x="1863257" y="33017"/>
                    <a:pt x="1886117" y="35557"/>
                  </a:cubicBezTo>
                  <a:cubicBezTo>
                    <a:pt x="1896277" y="36827"/>
                    <a:pt x="1906437" y="33017"/>
                    <a:pt x="1916597" y="33017"/>
                  </a:cubicBezTo>
                  <a:cubicBezTo>
                    <a:pt x="1947077" y="33017"/>
                    <a:pt x="1978827" y="33017"/>
                    <a:pt x="2009307" y="31747"/>
                  </a:cubicBezTo>
                  <a:cubicBezTo>
                    <a:pt x="2067727" y="29207"/>
                    <a:pt x="2127417" y="22857"/>
                    <a:pt x="2185837" y="22857"/>
                  </a:cubicBezTo>
                  <a:cubicBezTo>
                    <a:pt x="2242987" y="22857"/>
                    <a:pt x="2300137" y="26667"/>
                    <a:pt x="2357287" y="29207"/>
                  </a:cubicBezTo>
                  <a:lnTo>
                    <a:pt x="2403007" y="29207"/>
                  </a:lnTo>
                  <a:cubicBezTo>
                    <a:pt x="2472857" y="26667"/>
                    <a:pt x="2541437" y="26667"/>
                    <a:pt x="2611287" y="22857"/>
                  </a:cubicBezTo>
                  <a:cubicBezTo>
                    <a:pt x="2678597" y="19047"/>
                    <a:pt x="2744637" y="10157"/>
                    <a:pt x="2811947" y="6347"/>
                  </a:cubicBezTo>
                  <a:cubicBezTo>
                    <a:pt x="2843697" y="3807"/>
                    <a:pt x="2876717" y="3807"/>
                    <a:pt x="2908467" y="10157"/>
                  </a:cubicBezTo>
                  <a:cubicBezTo>
                    <a:pt x="2956727" y="19047"/>
                    <a:pt x="3002447" y="24127"/>
                    <a:pt x="3050707" y="10157"/>
                  </a:cubicBezTo>
                  <a:cubicBezTo>
                    <a:pt x="3068487" y="5077"/>
                    <a:pt x="3091347" y="13967"/>
                    <a:pt x="3111667" y="16507"/>
                  </a:cubicBezTo>
                  <a:cubicBezTo>
                    <a:pt x="3120557" y="17777"/>
                    <a:pt x="3130717" y="20317"/>
                    <a:pt x="3135797" y="16507"/>
                  </a:cubicBezTo>
                  <a:cubicBezTo>
                    <a:pt x="3170087" y="-8893"/>
                    <a:pt x="3201837" y="-2543"/>
                    <a:pt x="3234857" y="19047"/>
                  </a:cubicBezTo>
                  <a:cubicBezTo>
                    <a:pt x="3238667" y="21587"/>
                    <a:pt x="3248827" y="15237"/>
                    <a:pt x="3256447" y="15237"/>
                  </a:cubicBezTo>
                  <a:cubicBezTo>
                    <a:pt x="3286927" y="15237"/>
                    <a:pt x="3317407" y="15237"/>
                    <a:pt x="3349157" y="16507"/>
                  </a:cubicBezTo>
                  <a:cubicBezTo>
                    <a:pt x="3372017" y="17777"/>
                    <a:pt x="3393607" y="25397"/>
                    <a:pt x="3416467" y="27937"/>
                  </a:cubicBezTo>
                  <a:cubicBezTo>
                    <a:pt x="3465997" y="34287"/>
                    <a:pt x="3516797" y="44447"/>
                    <a:pt x="3567597" y="44447"/>
                  </a:cubicBezTo>
                  <a:cubicBezTo>
                    <a:pt x="3662847" y="45717"/>
                    <a:pt x="3758097" y="49527"/>
                    <a:pt x="3852077" y="69847"/>
                  </a:cubicBezTo>
                  <a:cubicBezTo>
                    <a:pt x="3939707" y="88897"/>
                    <a:pt x="4029877" y="88897"/>
                    <a:pt x="4118777" y="104137"/>
                  </a:cubicBezTo>
                  <a:cubicBezTo>
                    <a:pt x="4172117" y="113027"/>
                    <a:pt x="4226727" y="129537"/>
                    <a:pt x="4272447" y="156207"/>
                  </a:cubicBezTo>
                  <a:cubicBezTo>
                    <a:pt x="4321977" y="184147"/>
                    <a:pt x="4360077" y="229867"/>
                    <a:pt x="4404527" y="267967"/>
                  </a:cubicBezTo>
                  <a:cubicBezTo>
                    <a:pt x="4421037" y="281937"/>
                    <a:pt x="4445167" y="292097"/>
                    <a:pt x="4456597" y="309877"/>
                  </a:cubicBezTo>
                  <a:cubicBezTo>
                    <a:pt x="4489617" y="358137"/>
                    <a:pt x="4518827" y="408937"/>
                    <a:pt x="4548037" y="459737"/>
                  </a:cubicBezTo>
                  <a:cubicBezTo>
                    <a:pt x="4569627" y="496567"/>
                    <a:pt x="4591217" y="534667"/>
                    <a:pt x="4607727" y="572767"/>
                  </a:cubicBezTo>
                  <a:cubicBezTo>
                    <a:pt x="4625507" y="617217"/>
                    <a:pt x="4639477" y="662937"/>
                    <a:pt x="4653447" y="709927"/>
                  </a:cubicBezTo>
                  <a:cubicBezTo>
                    <a:pt x="4675037" y="783587"/>
                    <a:pt x="4700437" y="857247"/>
                    <a:pt x="4714407" y="933447"/>
                  </a:cubicBezTo>
                  <a:cubicBezTo>
                    <a:pt x="4734727" y="1040127"/>
                    <a:pt x="4744887" y="1149347"/>
                    <a:pt x="4760127" y="1257297"/>
                  </a:cubicBezTo>
                  <a:cubicBezTo>
                    <a:pt x="4765207" y="1292857"/>
                    <a:pt x="4771557" y="1328417"/>
                    <a:pt x="4774097" y="1363977"/>
                  </a:cubicBezTo>
                  <a:cubicBezTo>
                    <a:pt x="4781717" y="1465577"/>
                    <a:pt x="4786797" y="1565907"/>
                    <a:pt x="4793147" y="1667507"/>
                  </a:cubicBezTo>
                  <a:cubicBezTo>
                    <a:pt x="4802037" y="1793237"/>
                    <a:pt x="4814737" y="1917697"/>
                    <a:pt x="4821087" y="2043427"/>
                  </a:cubicBezTo>
                  <a:cubicBezTo>
                    <a:pt x="4827437" y="2164077"/>
                    <a:pt x="4832517" y="2285997"/>
                    <a:pt x="4829977" y="2407917"/>
                  </a:cubicBezTo>
                  <a:cubicBezTo>
                    <a:pt x="4826167" y="2611117"/>
                    <a:pt x="4816007" y="2813047"/>
                    <a:pt x="4805847" y="3016247"/>
                  </a:cubicBezTo>
                  <a:cubicBezTo>
                    <a:pt x="4799497" y="3141977"/>
                    <a:pt x="4790607" y="3266437"/>
                    <a:pt x="4777907" y="3390897"/>
                  </a:cubicBezTo>
                  <a:cubicBezTo>
                    <a:pt x="4765207" y="3515357"/>
                    <a:pt x="4746157" y="3638547"/>
                    <a:pt x="4732187" y="3763007"/>
                  </a:cubicBezTo>
                  <a:cubicBezTo>
                    <a:pt x="4722027" y="3849367"/>
                    <a:pt x="4719487" y="3935727"/>
                    <a:pt x="4708057" y="4020817"/>
                  </a:cubicBezTo>
                  <a:cubicBezTo>
                    <a:pt x="4697897" y="4098287"/>
                    <a:pt x="4659797" y="4166867"/>
                    <a:pt x="4608997" y="4224017"/>
                  </a:cubicBezTo>
                  <a:cubicBezTo>
                    <a:pt x="4567087" y="4272277"/>
                    <a:pt x="4534067" y="4326887"/>
                    <a:pt x="4490887" y="4373877"/>
                  </a:cubicBezTo>
                  <a:cubicBezTo>
                    <a:pt x="4452787" y="4415787"/>
                    <a:pt x="4410877" y="4457697"/>
                    <a:pt x="4344837" y="4458967"/>
                  </a:cubicBezTo>
                  <a:cubicBezTo>
                    <a:pt x="4329597" y="4458967"/>
                    <a:pt x="4315627" y="4474207"/>
                    <a:pt x="4300387" y="4481827"/>
                  </a:cubicBezTo>
                  <a:cubicBezTo>
                    <a:pt x="4235617" y="4509767"/>
                    <a:pt x="4168307" y="4533897"/>
                    <a:pt x="4104807" y="4564377"/>
                  </a:cubicBezTo>
                  <a:cubicBezTo>
                    <a:pt x="3987967" y="4620257"/>
                    <a:pt x="3862237" y="4629147"/>
                    <a:pt x="3736507" y="4634227"/>
                  </a:cubicBezTo>
                  <a:cubicBezTo>
                    <a:pt x="3688247" y="4636767"/>
                    <a:pt x="3638717" y="4632957"/>
                    <a:pt x="3590457" y="4636767"/>
                  </a:cubicBezTo>
                  <a:cubicBezTo>
                    <a:pt x="3566327" y="4638037"/>
                    <a:pt x="3543467" y="4649467"/>
                    <a:pt x="3520607" y="4654547"/>
                  </a:cubicBezTo>
                  <a:cubicBezTo>
                    <a:pt x="3510447" y="4657087"/>
                    <a:pt x="3500287" y="4655817"/>
                    <a:pt x="3488857" y="4657087"/>
                  </a:cubicBezTo>
                  <a:cubicBezTo>
                    <a:pt x="3473617" y="4658357"/>
                    <a:pt x="3458377" y="4662167"/>
                    <a:pt x="3443137" y="4660897"/>
                  </a:cubicBezTo>
                  <a:cubicBezTo>
                    <a:pt x="3427897" y="4658357"/>
                    <a:pt x="3417737" y="4653277"/>
                    <a:pt x="3415197" y="4653277"/>
                  </a:cubicBezTo>
                  <a:close/>
                </a:path>
              </a:pathLst>
            </a:custGeom>
            <a:blipFill>
              <a:blip r:embed="rId3"/>
              <a:stretch>
                <a:fillRect l="-36890" t="0" r="-36890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7289381" y="1028700"/>
            <a:ext cx="4212297" cy="4114800"/>
            <a:chOff x="0" y="0"/>
            <a:chExt cx="4828540" cy="471678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1103" y="1273"/>
              <a:ext cx="4830645" cy="4716345"/>
            </a:xfrm>
            <a:custGeom>
              <a:avLst/>
              <a:gdLst/>
              <a:ahLst/>
              <a:cxnLst/>
              <a:rect r="r" b="b" t="t" l="l"/>
              <a:pathLst>
                <a:path h="4716345" w="4830645">
                  <a:moveTo>
                    <a:pt x="3415197" y="4653277"/>
                  </a:moveTo>
                  <a:cubicBezTo>
                    <a:pt x="3387257" y="4660897"/>
                    <a:pt x="3365667" y="4671057"/>
                    <a:pt x="3344077" y="4673597"/>
                  </a:cubicBezTo>
                  <a:cubicBezTo>
                    <a:pt x="3222157" y="4683757"/>
                    <a:pt x="3101507" y="4693917"/>
                    <a:pt x="2979587" y="4702807"/>
                  </a:cubicBezTo>
                  <a:cubicBezTo>
                    <a:pt x="2917357" y="4706617"/>
                    <a:pt x="2855127" y="4710427"/>
                    <a:pt x="2792897" y="4711697"/>
                  </a:cubicBezTo>
                  <a:cubicBezTo>
                    <a:pt x="2725587" y="4714237"/>
                    <a:pt x="2658277" y="4718047"/>
                    <a:pt x="2592237" y="4715507"/>
                  </a:cubicBezTo>
                  <a:cubicBezTo>
                    <a:pt x="2528737" y="4714237"/>
                    <a:pt x="2465237" y="4710427"/>
                    <a:pt x="2404277" y="4698997"/>
                  </a:cubicBezTo>
                  <a:cubicBezTo>
                    <a:pt x="2325537" y="4685027"/>
                    <a:pt x="2245527" y="4685027"/>
                    <a:pt x="2168057" y="4672327"/>
                  </a:cubicBezTo>
                  <a:cubicBezTo>
                    <a:pt x="1966127" y="4639307"/>
                    <a:pt x="1760387" y="4648197"/>
                    <a:pt x="1557187" y="4634227"/>
                  </a:cubicBezTo>
                  <a:cubicBezTo>
                    <a:pt x="1442887" y="4626607"/>
                    <a:pt x="1328587" y="4608827"/>
                    <a:pt x="1214287" y="4593587"/>
                  </a:cubicBezTo>
                  <a:cubicBezTo>
                    <a:pt x="1084747" y="4577077"/>
                    <a:pt x="955207" y="4558027"/>
                    <a:pt x="824397" y="4540247"/>
                  </a:cubicBezTo>
                  <a:cubicBezTo>
                    <a:pt x="729147" y="4527547"/>
                    <a:pt x="632627" y="4514847"/>
                    <a:pt x="537377" y="4502147"/>
                  </a:cubicBezTo>
                  <a:cubicBezTo>
                    <a:pt x="534837" y="4502147"/>
                    <a:pt x="532297" y="4500877"/>
                    <a:pt x="529757" y="4500877"/>
                  </a:cubicBezTo>
                  <a:cubicBezTo>
                    <a:pt x="449747" y="4466587"/>
                    <a:pt x="364657" y="4439917"/>
                    <a:pt x="290997" y="4395467"/>
                  </a:cubicBezTo>
                  <a:cubicBezTo>
                    <a:pt x="166537" y="4319267"/>
                    <a:pt x="113197" y="4197347"/>
                    <a:pt x="108117" y="4053837"/>
                  </a:cubicBezTo>
                  <a:cubicBezTo>
                    <a:pt x="106847" y="4004307"/>
                    <a:pt x="100497" y="3956047"/>
                    <a:pt x="100497" y="3906517"/>
                  </a:cubicBezTo>
                  <a:cubicBezTo>
                    <a:pt x="101767" y="3837937"/>
                    <a:pt x="106847" y="3770627"/>
                    <a:pt x="110657" y="3703317"/>
                  </a:cubicBezTo>
                  <a:cubicBezTo>
                    <a:pt x="120817" y="3502657"/>
                    <a:pt x="125897" y="3301997"/>
                    <a:pt x="110657" y="3101337"/>
                  </a:cubicBezTo>
                  <a:cubicBezTo>
                    <a:pt x="96687" y="2920997"/>
                    <a:pt x="83987" y="2741927"/>
                    <a:pt x="70017" y="2561587"/>
                  </a:cubicBezTo>
                  <a:cubicBezTo>
                    <a:pt x="61127" y="2446017"/>
                    <a:pt x="49697" y="2331717"/>
                    <a:pt x="42077" y="2216147"/>
                  </a:cubicBezTo>
                  <a:cubicBezTo>
                    <a:pt x="36997" y="2139947"/>
                    <a:pt x="38267" y="2062477"/>
                    <a:pt x="33187" y="1986277"/>
                  </a:cubicBezTo>
                  <a:cubicBezTo>
                    <a:pt x="30647" y="1943097"/>
                    <a:pt x="16677" y="1901187"/>
                    <a:pt x="15407" y="1858007"/>
                  </a:cubicBezTo>
                  <a:cubicBezTo>
                    <a:pt x="10327" y="1753867"/>
                    <a:pt x="9057" y="1648457"/>
                    <a:pt x="6517" y="1543047"/>
                  </a:cubicBezTo>
                  <a:cubicBezTo>
                    <a:pt x="5247" y="1502407"/>
                    <a:pt x="-1103" y="1461767"/>
                    <a:pt x="167" y="1421127"/>
                  </a:cubicBezTo>
                  <a:cubicBezTo>
                    <a:pt x="1437" y="1357627"/>
                    <a:pt x="9057" y="1294127"/>
                    <a:pt x="10327" y="1230627"/>
                  </a:cubicBezTo>
                  <a:cubicBezTo>
                    <a:pt x="11597" y="1156967"/>
                    <a:pt x="3977" y="1083307"/>
                    <a:pt x="6517" y="1010917"/>
                  </a:cubicBezTo>
                  <a:cubicBezTo>
                    <a:pt x="6517" y="941067"/>
                    <a:pt x="15407" y="872487"/>
                    <a:pt x="24297" y="802637"/>
                  </a:cubicBezTo>
                  <a:cubicBezTo>
                    <a:pt x="26837" y="778507"/>
                    <a:pt x="44617" y="756917"/>
                    <a:pt x="49697" y="732787"/>
                  </a:cubicBezTo>
                  <a:cubicBezTo>
                    <a:pt x="71287" y="613407"/>
                    <a:pt x="94147" y="494027"/>
                    <a:pt x="150027" y="383537"/>
                  </a:cubicBezTo>
                  <a:cubicBezTo>
                    <a:pt x="162727" y="359407"/>
                    <a:pt x="183047" y="337817"/>
                    <a:pt x="202097" y="318767"/>
                  </a:cubicBezTo>
                  <a:cubicBezTo>
                    <a:pt x="208447" y="312417"/>
                    <a:pt x="223687" y="316227"/>
                    <a:pt x="227497" y="316227"/>
                  </a:cubicBezTo>
                  <a:cubicBezTo>
                    <a:pt x="236387" y="299717"/>
                    <a:pt x="241467" y="283207"/>
                    <a:pt x="251627" y="275587"/>
                  </a:cubicBezTo>
                  <a:cubicBezTo>
                    <a:pt x="306237" y="233677"/>
                    <a:pt x="363387" y="203197"/>
                    <a:pt x="434507" y="195577"/>
                  </a:cubicBezTo>
                  <a:cubicBezTo>
                    <a:pt x="487847" y="189227"/>
                    <a:pt x="539917" y="166367"/>
                    <a:pt x="593257" y="153667"/>
                  </a:cubicBezTo>
                  <a:cubicBezTo>
                    <a:pt x="658027" y="138427"/>
                    <a:pt x="722797" y="120647"/>
                    <a:pt x="790107" y="111757"/>
                  </a:cubicBezTo>
                  <a:cubicBezTo>
                    <a:pt x="851067" y="104137"/>
                    <a:pt x="909487" y="87627"/>
                    <a:pt x="971717" y="82547"/>
                  </a:cubicBezTo>
                  <a:cubicBezTo>
                    <a:pt x="1035217" y="77467"/>
                    <a:pt x="1098717" y="62227"/>
                    <a:pt x="1163487" y="57147"/>
                  </a:cubicBezTo>
                  <a:cubicBezTo>
                    <a:pt x="1338747" y="44447"/>
                    <a:pt x="1515277" y="35557"/>
                    <a:pt x="1690537" y="25397"/>
                  </a:cubicBezTo>
                  <a:cubicBezTo>
                    <a:pt x="1733717" y="22857"/>
                    <a:pt x="1776897" y="25397"/>
                    <a:pt x="1820077" y="26667"/>
                  </a:cubicBezTo>
                  <a:cubicBezTo>
                    <a:pt x="1841667" y="27937"/>
                    <a:pt x="1863257" y="33017"/>
                    <a:pt x="1886117" y="35557"/>
                  </a:cubicBezTo>
                  <a:cubicBezTo>
                    <a:pt x="1896277" y="36827"/>
                    <a:pt x="1906437" y="33017"/>
                    <a:pt x="1916597" y="33017"/>
                  </a:cubicBezTo>
                  <a:cubicBezTo>
                    <a:pt x="1947077" y="33017"/>
                    <a:pt x="1978827" y="33017"/>
                    <a:pt x="2009307" y="31747"/>
                  </a:cubicBezTo>
                  <a:cubicBezTo>
                    <a:pt x="2067727" y="29207"/>
                    <a:pt x="2127417" y="22857"/>
                    <a:pt x="2185837" y="22857"/>
                  </a:cubicBezTo>
                  <a:cubicBezTo>
                    <a:pt x="2242987" y="22857"/>
                    <a:pt x="2300137" y="26667"/>
                    <a:pt x="2357287" y="29207"/>
                  </a:cubicBezTo>
                  <a:lnTo>
                    <a:pt x="2403007" y="29207"/>
                  </a:lnTo>
                  <a:cubicBezTo>
                    <a:pt x="2472857" y="26667"/>
                    <a:pt x="2541437" y="26667"/>
                    <a:pt x="2611287" y="22857"/>
                  </a:cubicBezTo>
                  <a:cubicBezTo>
                    <a:pt x="2678597" y="19047"/>
                    <a:pt x="2744637" y="10157"/>
                    <a:pt x="2811947" y="6347"/>
                  </a:cubicBezTo>
                  <a:cubicBezTo>
                    <a:pt x="2843697" y="3807"/>
                    <a:pt x="2876717" y="3807"/>
                    <a:pt x="2908467" y="10157"/>
                  </a:cubicBezTo>
                  <a:cubicBezTo>
                    <a:pt x="2956727" y="19047"/>
                    <a:pt x="3002447" y="24127"/>
                    <a:pt x="3050707" y="10157"/>
                  </a:cubicBezTo>
                  <a:cubicBezTo>
                    <a:pt x="3068487" y="5077"/>
                    <a:pt x="3091347" y="13967"/>
                    <a:pt x="3111667" y="16507"/>
                  </a:cubicBezTo>
                  <a:cubicBezTo>
                    <a:pt x="3120557" y="17777"/>
                    <a:pt x="3130717" y="20317"/>
                    <a:pt x="3135797" y="16507"/>
                  </a:cubicBezTo>
                  <a:cubicBezTo>
                    <a:pt x="3170087" y="-8893"/>
                    <a:pt x="3201837" y="-2543"/>
                    <a:pt x="3234857" y="19047"/>
                  </a:cubicBezTo>
                  <a:cubicBezTo>
                    <a:pt x="3238667" y="21587"/>
                    <a:pt x="3248827" y="15237"/>
                    <a:pt x="3256447" y="15237"/>
                  </a:cubicBezTo>
                  <a:cubicBezTo>
                    <a:pt x="3286927" y="15237"/>
                    <a:pt x="3317407" y="15237"/>
                    <a:pt x="3349157" y="16507"/>
                  </a:cubicBezTo>
                  <a:cubicBezTo>
                    <a:pt x="3372017" y="17777"/>
                    <a:pt x="3393607" y="25397"/>
                    <a:pt x="3416467" y="27937"/>
                  </a:cubicBezTo>
                  <a:cubicBezTo>
                    <a:pt x="3465997" y="34287"/>
                    <a:pt x="3516797" y="44447"/>
                    <a:pt x="3567597" y="44447"/>
                  </a:cubicBezTo>
                  <a:cubicBezTo>
                    <a:pt x="3662847" y="45717"/>
                    <a:pt x="3758097" y="49527"/>
                    <a:pt x="3852077" y="69847"/>
                  </a:cubicBezTo>
                  <a:cubicBezTo>
                    <a:pt x="3939707" y="88897"/>
                    <a:pt x="4029877" y="88897"/>
                    <a:pt x="4118777" y="104137"/>
                  </a:cubicBezTo>
                  <a:cubicBezTo>
                    <a:pt x="4172117" y="113027"/>
                    <a:pt x="4226727" y="129537"/>
                    <a:pt x="4272447" y="156207"/>
                  </a:cubicBezTo>
                  <a:cubicBezTo>
                    <a:pt x="4321977" y="184147"/>
                    <a:pt x="4360077" y="229867"/>
                    <a:pt x="4404527" y="267967"/>
                  </a:cubicBezTo>
                  <a:cubicBezTo>
                    <a:pt x="4421037" y="281937"/>
                    <a:pt x="4445167" y="292097"/>
                    <a:pt x="4456597" y="309877"/>
                  </a:cubicBezTo>
                  <a:cubicBezTo>
                    <a:pt x="4489617" y="358137"/>
                    <a:pt x="4518827" y="408937"/>
                    <a:pt x="4548037" y="459737"/>
                  </a:cubicBezTo>
                  <a:cubicBezTo>
                    <a:pt x="4569627" y="496567"/>
                    <a:pt x="4591217" y="534667"/>
                    <a:pt x="4607727" y="572767"/>
                  </a:cubicBezTo>
                  <a:cubicBezTo>
                    <a:pt x="4625507" y="617217"/>
                    <a:pt x="4639477" y="662937"/>
                    <a:pt x="4653447" y="709927"/>
                  </a:cubicBezTo>
                  <a:cubicBezTo>
                    <a:pt x="4675037" y="783587"/>
                    <a:pt x="4700437" y="857247"/>
                    <a:pt x="4714407" y="933447"/>
                  </a:cubicBezTo>
                  <a:cubicBezTo>
                    <a:pt x="4734727" y="1040127"/>
                    <a:pt x="4744887" y="1149347"/>
                    <a:pt x="4760127" y="1257297"/>
                  </a:cubicBezTo>
                  <a:cubicBezTo>
                    <a:pt x="4765207" y="1292857"/>
                    <a:pt x="4771557" y="1328417"/>
                    <a:pt x="4774097" y="1363977"/>
                  </a:cubicBezTo>
                  <a:cubicBezTo>
                    <a:pt x="4781717" y="1465577"/>
                    <a:pt x="4786797" y="1565907"/>
                    <a:pt x="4793147" y="1667507"/>
                  </a:cubicBezTo>
                  <a:cubicBezTo>
                    <a:pt x="4802037" y="1793237"/>
                    <a:pt x="4814737" y="1917697"/>
                    <a:pt x="4821087" y="2043427"/>
                  </a:cubicBezTo>
                  <a:cubicBezTo>
                    <a:pt x="4827437" y="2164077"/>
                    <a:pt x="4832517" y="2285997"/>
                    <a:pt x="4829977" y="2407917"/>
                  </a:cubicBezTo>
                  <a:cubicBezTo>
                    <a:pt x="4826167" y="2611117"/>
                    <a:pt x="4816007" y="2813047"/>
                    <a:pt x="4805847" y="3016247"/>
                  </a:cubicBezTo>
                  <a:cubicBezTo>
                    <a:pt x="4799497" y="3141977"/>
                    <a:pt x="4790607" y="3266437"/>
                    <a:pt x="4777907" y="3390897"/>
                  </a:cubicBezTo>
                  <a:cubicBezTo>
                    <a:pt x="4765207" y="3515357"/>
                    <a:pt x="4746157" y="3638547"/>
                    <a:pt x="4732187" y="3763007"/>
                  </a:cubicBezTo>
                  <a:cubicBezTo>
                    <a:pt x="4722027" y="3849367"/>
                    <a:pt x="4719487" y="3935727"/>
                    <a:pt x="4708057" y="4020817"/>
                  </a:cubicBezTo>
                  <a:cubicBezTo>
                    <a:pt x="4697897" y="4098287"/>
                    <a:pt x="4659797" y="4166867"/>
                    <a:pt x="4608997" y="4224017"/>
                  </a:cubicBezTo>
                  <a:cubicBezTo>
                    <a:pt x="4567087" y="4272277"/>
                    <a:pt x="4534067" y="4326887"/>
                    <a:pt x="4490887" y="4373877"/>
                  </a:cubicBezTo>
                  <a:cubicBezTo>
                    <a:pt x="4452787" y="4415787"/>
                    <a:pt x="4410877" y="4457697"/>
                    <a:pt x="4344837" y="4458967"/>
                  </a:cubicBezTo>
                  <a:cubicBezTo>
                    <a:pt x="4329597" y="4458967"/>
                    <a:pt x="4315627" y="4474207"/>
                    <a:pt x="4300387" y="4481827"/>
                  </a:cubicBezTo>
                  <a:cubicBezTo>
                    <a:pt x="4235617" y="4509767"/>
                    <a:pt x="4168307" y="4533897"/>
                    <a:pt x="4104807" y="4564377"/>
                  </a:cubicBezTo>
                  <a:cubicBezTo>
                    <a:pt x="3987967" y="4620257"/>
                    <a:pt x="3862237" y="4629147"/>
                    <a:pt x="3736507" y="4634227"/>
                  </a:cubicBezTo>
                  <a:cubicBezTo>
                    <a:pt x="3688247" y="4636767"/>
                    <a:pt x="3638717" y="4632957"/>
                    <a:pt x="3590457" y="4636767"/>
                  </a:cubicBezTo>
                  <a:cubicBezTo>
                    <a:pt x="3566327" y="4638037"/>
                    <a:pt x="3543467" y="4649467"/>
                    <a:pt x="3520607" y="4654547"/>
                  </a:cubicBezTo>
                  <a:cubicBezTo>
                    <a:pt x="3510447" y="4657087"/>
                    <a:pt x="3500287" y="4655817"/>
                    <a:pt x="3488857" y="4657087"/>
                  </a:cubicBezTo>
                  <a:cubicBezTo>
                    <a:pt x="3473617" y="4658357"/>
                    <a:pt x="3458377" y="4662167"/>
                    <a:pt x="3443137" y="4660897"/>
                  </a:cubicBezTo>
                  <a:cubicBezTo>
                    <a:pt x="3427897" y="4658357"/>
                    <a:pt x="3417737" y="4653277"/>
                    <a:pt x="3415197" y="4653277"/>
                  </a:cubicBezTo>
                  <a:close/>
                </a:path>
              </a:pathLst>
            </a:custGeom>
            <a:blipFill>
              <a:blip r:embed="rId4"/>
              <a:stretch>
                <a:fillRect l="-36890" t="0" r="-36890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2195201" y="5857021"/>
            <a:ext cx="13897598" cy="40500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0"/>
              </a:lnSpc>
              <a:spcBef>
                <a:spcPct val="0"/>
              </a:spcBef>
            </a:pPr>
            <a:r>
              <a:rPr lang="en-US" b="true" sz="330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After Raman analysis, we examined the samples under optical microscopy to identify graphene flakes.</a:t>
            </a:r>
          </a:p>
          <a:p>
            <a:pPr algn="ctr">
              <a:lnSpc>
                <a:spcPts val="4620"/>
              </a:lnSpc>
              <a:spcBef>
                <a:spcPct val="0"/>
              </a:spcBef>
            </a:pPr>
          </a:p>
          <a:p>
            <a:pPr algn="ctr">
              <a:lnSpc>
                <a:spcPts val="4620"/>
              </a:lnSpc>
              <a:spcBef>
                <a:spcPct val="0"/>
              </a:spcBef>
            </a:pPr>
            <a:r>
              <a:rPr lang="en-US" b="true" sz="330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 Again, these images show that the flakes vary significantly in size, shape, and contrast across the substrate.</a:t>
            </a:r>
          </a:p>
          <a:p>
            <a:pPr algn="ctr">
              <a:lnSpc>
                <a:spcPts val="4620"/>
              </a:lnSpc>
              <a:spcBef>
                <a:spcPct val="0"/>
              </a:spcBef>
            </a:pPr>
          </a:p>
          <a:p>
            <a:pPr algn="ctr">
              <a:lnSpc>
                <a:spcPts val="4620"/>
              </a:lnSpc>
              <a:spcBef>
                <a:spcPct val="0"/>
              </a:spcBef>
            </a:pPr>
            <a:r>
              <a:rPr lang="en-US" b="true" sz="3300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 This helped us select regions of interest for further characterization.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886599"/>
            <a:ext cx="9037011" cy="7089379"/>
          </a:xfrm>
          <a:custGeom>
            <a:avLst/>
            <a:gdLst/>
            <a:ahLst/>
            <a:cxnLst/>
            <a:rect r="r" b="b" t="t" l="l"/>
            <a:pathLst>
              <a:path h="7089379" w="9037011">
                <a:moveTo>
                  <a:pt x="0" y="0"/>
                </a:moveTo>
                <a:lnTo>
                  <a:pt x="9037011" y="0"/>
                </a:lnTo>
                <a:lnTo>
                  <a:pt x="9037011" y="7089379"/>
                </a:lnTo>
                <a:lnTo>
                  <a:pt x="0" y="70893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816055" y="2086242"/>
            <a:ext cx="8918801" cy="6889736"/>
          </a:xfrm>
          <a:custGeom>
            <a:avLst/>
            <a:gdLst/>
            <a:ahLst/>
            <a:cxnLst/>
            <a:rect r="r" b="b" t="t" l="l"/>
            <a:pathLst>
              <a:path h="6889736" w="8918801">
                <a:moveTo>
                  <a:pt x="0" y="0"/>
                </a:moveTo>
                <a:lnTo>
                  <a:pt x="8918801" y="0"/>
                </a:lnTo>
                <a:lnTo>
                  <a:pt x="8918801" y="6889736"/>
                </a:lnTo>
                <a:lnTo>
                  <a:pt x="0" y="68897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028700"/>
            <a:ext cx="10653262" cy="8229600"/>
          </a:xfrm>
          <a:custGeom>
            <a:avLst/>
            <a:gdLst/>
            <a:ahLst/>
            <a:cxnLst/>
            <a:rect r="r" b="b" t="t" l="l"/>
            <a:pathLst>
              <a:path h="8229600" w="10653262">
                <a:moveTo>
                  <a:pt x="0" y="0"/>
                </a:moveTo>
                <a:lnTo>
                  <a:pt x="10653262" y="0"/>
                </a:lnTo>
                <a:lnTo>
                  <a:pt x="1065326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1519179" y="2729230"/>
            <a:ext cx="6430711" cy="537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Here we show Raman data from exfoliated graphene flakes.</a:t>
            </a: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We observe a strong peak around ~1580 cm⁻¹ corresponding to the G band, along with a D peak near ~1350 cm⁻¹ and a 2D peak near ~2700 cm⁻¹.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028700"/>
            <a:ext cx="10653262" cy="8229600"/>
          </a:xfrm>
          <a:custGeom>
            <a:avLst/>
            <a:gdLst/>
            <a:ahLst/>
            <a:cxnLst/>
            <a:rect r="r" b="b" t="t" l="l"/>
            <a:pathLst>
              <a:path h="8229600" w="10653262">
                <a:moveTo>
                  <a:pt x="0" y="0"/>
                </a:moveTo>
                <a:lnTo>
                  <a:pt x="10653262" y="0"/>
                </a:lnTo>
                <a:lnTo>
                  <a:pt x="1065326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1681962" y="3241978"/>
            <a:ext cx="6430711" cy="29711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These features confirm the presence of graphene, while the D peak indicates some level of defects introduced during exfoliation.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08233" y="1028700"/>
            <a:ext cx="11336807" cy="8229600"/>
          </a:xfrm>
          <a:custGeom>
            <a:avLst/>
            <a:gdLst/>
            <a:ahLst/>
            <a:cxnLst/>
            <a:rect r="r" b="b" t="t" l="l"/>
            <a:pathLst>
              <a:path h="8229600" w="11336807">
                <a:moveTo>
                  <a:pt x="0" y="0"/>
                </a:moveTo>
                <a:lnTo>
                  <a:pt x="11336806" y="0"/>
                </a:lnTo>
                <a:lnTo>
                  <a:pt x="1133680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58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2045039" y="1799875"/>
            <a:ext cx="6430711" cy="6571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Here we show AFM measurements of exfoliated graphene flakes.</a:t>
            </a:r>
          </a:p>
          <a:p>
            <a:pPr algn="l">
              <a:lnSpc>
                <a:spcPts val="4759"/>
              </a:lnSpc>
            </a:pP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The AFM image reveals clear contrast between the substrate and the flake region, while the height profile shows a sharp step edge.</a:t>
            </a:r>
          </a:p>
          <a:p>
            <a:pPr algn="l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08233" y="1028700"/>
            <a:ext cx="11336807" cy="8229600"/>
          </a:xfrm>
          <a:custGeom>
            <a:avLst/>
            <a:gdLst/>
            <a:ahLst/>
            <a:cxnLst/>
            <a:rect r="r" b="b" t="t" l="l"/>
            <a:pathLst>
              <a:path h="8229600" w="11336807">
                <a:moveTo>
                  <a:pt x="0" y="0"/>
                </a:moveTo>
                <a:lnTo>
                  <a:pt x="11336806" y="0"/>
                </a:lnTo>
                <a:lnTo>
                  <a:pt x="1133680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158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1857289" y="1799875"/>
            <a:ext cx="6430711" cy="5971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This confirms the presence of a distinct layered structure, rather than gradual surface roughness.</a:t>
            </a:r>
          </a:p>
          <a:p>
            <a:pPr algn="l">
              <a:lnSpc>
                <a:spcPts val="4759"/>
              </a:lnSpc>
            </a:pPr>
          </a:p>
          <a:p>
            <a:pPr algn="l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The measured step height suggests that the flakes are not uniform, and may consist of multiple graphene layers.</a:t>
            </a:r>
          </a:p>
          <a:p>
            <a:pPr algn="l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2627897"/>
            <a:ext cx="4870720" cy="7306081"/>
          </a:xfrm>
          <a:custGeom>
            <a:avLst/>
            <a:gdLst/>
            <a:ahLst/>
            <a:cxnLst/>
            <a:rect r="r" b="b" t="t" l="l"/>
            <a:pathLst>
              <a:path h="7306081" w="4870720">
                <a:moveTo>
                  <a:pt x="0" y="0"/>
                </a:moveTo>
                <a:lnTo>
                  <a:pt x="4870720" y="0"/>
                </a:lnTo>
                <a:lnTo>
                  <a:pt x="4870720" y="7306081"/>
                </a:lnTo>
                <a:lnTo>
                  <a:pt x="0" y="730608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417280" y="2627897"/>
            <a:ext cx="4870720" cy="7306081"/>
          </a:xfrm>
          <a:custGeom>
            <a:avLst/>
            <a:gdLst/>
            <a:ahLst/>
            <a:cxnLst/>
            <a:rect r="r" b="b" t="t" l="l"/>
            <a:pathLst>
              <a:path h="7306081" w="4870720">
                <a:moveTo>
                  <a:pt x="0" y="0"/>
                </a:moveTo>
                <a:lnTo>
                  <a:pt x="4870720" y="0"/>
                </a:lnTo>
                <a:lnTo>
                  <a:pt x="4870720" y="7306081"/>
                </a:lnTo>
                <a:lnTo>
                  <a:pt x="0" y="73060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252537" y="1087418"/>
            <a:ext cx="16006762" cy="1251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  <a:spcBef>
                <a:spcPct val="0"/>
              </a:spcBef>
            </a:pPr>
            <a:r>
              <a:rPr lang="en-US" b="true" sz="3599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Together, Raman and AFM provide complementary information,</a:t>
            </a:r>
          </a:p>
          <a:p>
            <a:pPr algn="ctr">
              <a:lnSpc>
                <a:spcPts val="5039"/>
              </a:lnSpc>
              <a:spcBef>
                <a:spcPct val="0"/>
              </a:spcBef>
            </a:pPr>
            <a:r>
              <a:rPr lang="en-US" b="true" sz="3599">
                <a:solidFill>
                  <a:srgbClr val="FFFFFF"/>
                </a:solidFill>
                <a:latin typeface="TT Norms Bold"/>
                <a:ea typeface="TT Norms Bold"/>
                <a:cs typeface="TT Norms Bold"/>
                <a:sym typeface="TT Norms Bold"/>
              </a:rPr>
              <a:t> allowing us to both identify graphene and understand its physical structure.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